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drawings/drawing6.xml" ContentType="application/vnd.openxmlformats-officedocument.drawingml.chartshapes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drawings/drawing8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708" r:id="rId1"/>
  </p:sldMasterIdLst>
  <p:notesMasterIdLst>
    <p:notesMasterId r:id="rId13"/>
  </p:notesMasterIdLst>
  <p:sldIdLst>
    <p:sldId id="261" r:id="rId2"/>
    <p:sldId id="326" r:id="rId3"/>
    <p:sldId id="332" r:id="rId4"/>
    <p:sldId id="328" r:id="rId5"/>
    <p:sldId id="329" r:id="rId6"/>
    <p:sldId id="330" r:id="rId7"/>
    <p:sldId id="331" r:id="rId8"/>
    <p:sldId id="333" r:id="rId9"/>
    <p:sldId id="325" r:id="rId10"/>
    <p:sldId id="323" r:id="rId11"/>
    <p:sldId id="320" r:id="rId12"/>
  </p:sldIdLst>
  <p:sldSz cx="9144000" cy="6858000" type="screen4x3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9900"/>
    <a:srgbClr val="006600"/>
    <a:srgbClr val="BD2B03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157" autoAdjust="0"/>
  </p:normalViewPr>
  <p:slideViewPr>
    <p:cSldViewPr>
      <p:cViewPr>
        <p:scale>
          <a:sx n="66" d="100"/>
          <a:sy n="66" d="100"/>
        </p:scale>
        <p:origin x="-1284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Количество призывников</c:v>
                </c:pt>
                <c:pt idx="1">
                  <c:v>Количество уклонистов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93</c:v>
                </c:pt>
                <c:pt idx="1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55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Количество призывников</c:v>
                </c:pt>
                <c:pt idx="1">
                  <c:v>Количество уклонистов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98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55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666666666666664E-2"/>
          <c:y val="0"/>
          <c:w val="0.95416666666666672"/>
          <c:h val="0.875307332677165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882</c:v>
                </c:pt>
                <c:pt idx="1">
                  <c:v>1137</c:v>
                </c:pt>
                <c:pt idx="2">
                  <c:v>1213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33172864"/>
        <c:axId val="71907200"/>
      </c:barChart>
      <c:catAx>
        <c:axId val="3317286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71907200"/>
        <c:crosses val="autoZero"/>
        <c:auto val="1"/>
        <c:lblAlgn val="ctr"/>
        <c:lblOffset val="100"/>
        <c:noMultiLvlLbl val="0"/>
      </c:catAx>
      <c:valAx>
        <c:axId val="719072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3172864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Лист1!$B$1</c:f>
              <c:strCache>
                <c:ptCount val="1"/>
                <c:pt idx="0">
                  <c:v>Количевство обучающихся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2000</c:v>
                </c:pt>
                <c:pt idx="1">
                  <c:v>2900</c:v>
                </c:pt>
                <c:pt idx="2">
                  <c:v>3619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672896"/>
        <c:axId val="20674432"/>
      </c:barChart>
      <c:catAx>
        <c:axId val="206728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0674432"/>
        <c:crosses val="autoZero"/>
        <c:auto val="1"/>
        <c:lblAlgn val="ctr"/>
        <c:lblOffset val="100"/>
        <c:noMultiLvlLbl val="0"/>
      </c:catAx>
      <c:valAx>
        <c:axId val="206744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6728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Студенческие отряды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2000</c:v>
                </c:pt>
                <c:pt idx="1">
                  <c:v>3500</c:v>
                </c:pt>
                <c:pt idx="2">
                  <c:v>4148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809984"/>
        <c:axId val="20819968"/>
      </c:barChart>
      <c:catAx>
        <c:axId val="208099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20819968"/>
        <c:crosses val="autoZero"/>
        <c:auto val="1"/>
        <c:lblAlgn val="ctr"/>
        <c:lblOffset val="100"/>
        <c:noMultiLvlLbl val="0"/>
      </c:catAx>
      <c:valAx>
        <c:axId val="208199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8099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Обучающиеся школ</c:v>
                </c:pt>
                <c:pt idx="1">
                  <c:v>Студенты образовательных организаций</c:v>
                </c:pt>
                <c:pt idx="2">
                  <c:v>Работающая молодежь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90</c:v>
                </c:pt>
                <c:pt idx="1">
                  <c:v>77</c:v>
                </c:pt>
                <c:pt idx="2">
                  <c:v>60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Обучающиеся школ</c:v>
                </c:pt>
                <c:pt idx="1">
                  <c:v>Студенты образовательных организаций</c:v>
                </c:pt>
                <c:pt idx="2">
                  <c:v>Работающая молодежь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2.8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Обучающиеся школ</c:v>
                </c:pt>
                <c:pt idx="1">
                  <c:v>Студенты образовательных организаций</c:v>
                </c:pt>
                <c:pt idx="2">
                  <c:v>Работающая молодежь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7994562976172956"/>
          <c:y val="0.17531742125984251"/>
          <c:w val="0.30846746970071126"/>
          <c:h val="0.6681149114173228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666666666666664E-2"/>
          <c:y val="0"/>
          <c:w val="0.92464516132781494"/>
          <c:h val="0.875307332677165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292</c:v>
                </c:pt>
                <c:pt idx="1">
                  <c:v>234</c:v>
                </c:pt>
                <c:pt idx="2">
                  <c:v>196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33328128"/>
        <c:axId val="33376128"/>
      </c:barChart>
      <c:catAx>
        <c:axId val="3332812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3376128"/>
        <c:crosses val="autoZero"/>
        <c:auto val="1"/>
        <c:lblAlgn val="ctr"/>
        <c:lblOffset val="100"/>
        <c:noMultiLvlLbl val="0"/>
      </c:catAx>
      <c:valAx>
        <c:axId val="333761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3328128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666666666666664E-2"/>
          <c:y val="0"/>
          <c:w val="0.95416666666666672"/>
          <c:h val="0.875307332677165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b="1" smtClean="0"/>
                      <a:t>1465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b="1" smtClean="0"/>
                      <a:t>1264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b="1" smtClean="0"/>
                      <a:t>1150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292</c:v>
                </c:pt>
                <c:pt idx="1">
                  <c:v>234</c:v>
                </c:pt>
                <c:pt idx="2">
                  <c:v>196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35808000"/>
        <c:axId val="35810688"/>
      </c:barChart>
      <c:catAx>
        <c:axId val="3580800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5810688"/>
        <c:crosses val="autoZero"/>
        <c:auto val="1"/>
        <c:lblAlgn val="ctr"/>
        <c:lblOffset val="100"/>
        <c:noMultiLvlLbl val="0"/>
      </c:catAx>
      <c:valAx>
        <c:axId val="358106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58080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CCD85E-EDF3-4FD2-AF34-9E97ED38C7EB}" type="doc">
      <dgm:prSet loTypeId="urn:microsoft.com/office/officeart/2005/8/layout/list1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C789689-6602-4EDC-9369-E00A1A455242}">
      <dgm:prSet phldrT="[Текст]" custT="1"/>
      <dgm:spPr/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Охвата детей программа дополнительного образования до 70-75%, </a:t>
          </a:r>
          <a:endParaRPr lang="ru-RU" sz="20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A517E3-36DE-4FD3-9FA8-41858B35E65E}" type="parTrans" cxnId="{BE1216C8-D56E-4FD0-BDDE-4802678A6E34}">
      <dgm:prSet/>
      <dgm:spPr/>
      <dgm:t>
        <a:bodyPr/>
        <a:lstStyle/>
        <a:p>
          <a:endParaRPr lang="ru-RU"/>
        </a:p>
      </dgm:t>
    </dgm:pt>
    <dgm:pt modelId="{00D5BA3B-B573-41E3-9D5F-52D0C89C524A}" type="sibTrans" cxnId="{BE1216C8-D56E-4FD0-BDDE-4802678A6E34}">
      <dgm:prSet/>
      <dgm:spPr/>
      <dgm:t>
        <a:bodyPr/>
        <a:lstStyle/>
        <a:p>
          <a:endParaRPr lang="ru-RU"/>
        </a:p>
      </dgm:t>
    </dgm:pt>
    <dgm:pt modelId="{DC53277F-5F9B-4E1F-A06D-5125FFEA63FA}">
      <dgm:prSet phldrT="[Текст]" custT="1"/>
      <dgm:spPr/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не менее 5-х новых </a:t>
          </a:r>
          <a:r>
            <a:rPr lang="ru-RU" sz="2000" b="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Кванториумов</a:t>
          </a:r>
          <a:endParaRPr lang="ru-RU" sz="20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174E61-DAB4-4A14-A212-16D3788289EB}" type="parTrans" cxnId="{1ABD2B65-906A-4ED0-A101-3DB4BCF40E87}">
      <dgm:prSet/>
      <dgm:spPr/>
      <dgm:t>
        <a:bodyPr/>
        <a:lstStyle/>
        <a:p>
          <a:endParaRPr lang="ru-RU"/>
        </a:p>
      </dgm:t>
    </dgm:pt>
    <dgm:pt modelId="{57AA21B6-2FE1-4373-B9EC-1203015FB426}" type="sibTrans" cxnId="{1ABD2B65-906A-4ED0-A101-3DB4BCF40E87}">
      <dgm:prSet/>
      <dgm:spPr/>
      <dgm:t>
        <a:bodyPr/>
        <a:lstStyle/>
        <a:p>
          <a:endParaRPr lang="ru-RU"/>
        </a:p>
      </dgm:t>
    </dgm:pt>
    <dgm:pt modelId="{F1C32E8C-3258-463C-B17B-4F96F7E9B1B5}">
      <dgm:prSet phldrT="[Текст]" custT="1"/>
      <dgm:spPr/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Охвата детей дополнительной образовательной программой инженерно-технического профиля до 14,6%;</a:t>
          </a:r>
          <a:endParaRPr lang="ru-RU" sz="20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25418B-9E06-45C5-826E-E01DD4A2C72A}" type="parTrans" cxnId="{99C9BF30-21D7-4234-A215-D8B7C6643855}">
      <dgm:prSet/>
      <dgm:spPr/>
      <dgm:t>
        <a:bodyPr/>
        <a:lstStyle/>
        <a:p>
          <a:endParaRPr lang="ru-RU"/>
        </a:p>
      </dgm:t>
    </dgm:pt>
    <dgm:pt modelId="{3B7B8AD7-0FEF-40A6-AEAB-05CD58022595}" type="sibTrans" cxnId="{99C9BF30-21D7-4234-A215-D8B7C6643855}">
      <dgm:prSet/>
      <dgm:spPr/>
      <dgm:t>
        <a:bodyPr/>
        <a:lstStyle/>
        <a:p>
          <a:endParaRPr lang="ru-RU"/>
        </a:p>
      </dgm:t>
    </dgm:pt>
    <dgm:pt modelId="{219AD9CA-3357-4A9B-9AAD-45091E2CB746}">
      <dgm:prSet phldrT="[Текст]" custT="1"/>
      <dgm:spPr/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Расширение сектора негосударственных образовательных организаций дополнительного образования с 18 до 25 организаций</a:t>
          </a:r>
          <a:endParaRPr lang="ru-RU" sz="20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AA583FD-D6A7-4341-8E23-1807239F1B56}" type="parTrans" cxnId="{3D3A49F4-7065-4EE9-B8E4-2C6300C4DA08}">
      <dgm:prSet/>
      <dgm:spPr/>
      <dgm:t>
        <a:bodyPr/>
        <a:lstStyle/>
        <a:p>
          <a:endParaRPr lang="ru-RU"/>
        </a:p>
      </dgm:t>
    </dgm:pt>
    <dgm:pt modelId="{A5923DC4-C4E2-4826-8DC0-1A35D55B93B5}" type="sibTrans" cxnId="{3D3A49F4-7065-4EE9-B8E4-2C6300C4DA08}">
      <dgm:prSet/>
      <dgm:spPr/>
      <dgm:t>
        <a:bodyPr/>
        <a:lstStyle/>
        <a:p>
          <a:endParaRPr lang="ru-RU"/>
        </a:p>
      </dgm:t>
    </dgm:pt>
    <dgm:pt modelId="{C7B3EEA3-A8AB-44FE-A0BA-F61B9B15CEC8}" type="pres">
      <dgm:prSet presAssocID="{03CCD85E-EDF3-4FD2-AF34-9E97ED38C7E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557C01-5A99-4A67-94C6-8FA08F08637C}" type="pres">
      <dgm:prSet presAssocID="{8C789689-6602-4EDC-9369-E00A1A455242}" presName="parentLin" presStyleCnt="0"/>
      <dgm:spPr/>
    </dgm:pt>
    <dgm:pt modelId="{88F3BE92-FD29-4B76-B185-E8B200103CA1}" type="pres">
      <dgm:prSet presAssocID="{8C789689-6602-4EDC-9369-E00A1A455242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A5AE57F2-9994-4BA0-BBC6-668C006DBCF6}" type="pres">
      <dgm:prSet presAssocID="{8C789689-6602-4EDC-9369-E00A1A455242}" presName="parentText" presStyleLbl="node1" presStyleIdx="0" presStyleCnt="4" custScaleX="12607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44DC6F-F52E-4BF0-A349-74B105C5410D}" type="pres">
      <dgm:prSet presAssocID="{8C789689-6602-4EDC-9369-E00A1A455242}" presName="negativeSpace" presStyleCnt="0"/>
      <dgm:spPr/>
    </dgm:pt>
    <dgm:pt modelId="{8FC36E65-6DA9-4B2F-9B5B-572B931044BC}" type="pres">
      <dgm:prSet presAssocID="{8C789689-6602-4EDC-9369-E00A1A455242}" presName="childText" presStyleLbl="conFgAcc1" presStyleIdx="0" presStyleCnt="4">
        <dgm:presLayoutVars>
          <dgm:bulletEnabled val="1"/>
        </dgm:presLayoutVars>
      </dgm:prSet>
      <dgm:spPr/>
    </dgm:pt>
    <dgm:pt modelId="{25205BD1-F08E-4D18-BBB0-577BF52A147F}" type="pres">
      <dgm:prSet presAssocID="{00D5BA3B-B573-41E3-9D5F-52D0C89C524A}" presName="spaceBetweenRectangles" presStyleCnt="0"/>
      <dgm:spPr/>
    </dgm:pt>
    <dgm:pt modelId="{EDCBEC9B-2941-4501-947F-194C4DC3561D}" type="pres">
      <dgm:prSet presAssocID="{F1C32E8C-3258-463C-B17B-4F96F7E9B1B5}" presName="parentLin" presStyleCnt="0"/>
      <dgm:spPr/>
    </dgm:pt>
    <dgm:pt modelId="{4ED628C5-2CF7-47AB-A560-6DF67E76007E}" type="pres">
      <dgm:prSet presAssocID="{F1C32E8C-3258-463C-B17B-4F96F7E9B1B5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4285C1A7-BB76-4EE2-8BF3-3CAA090624F3}" type="pres">
      <dgm:prSet presAssocID="{F1C32E8C-3258-463C-B17B-4F96F7E9B1B5}" presName="parentText" presStyleLbl="node1" presStyleIdx="1" presStyleCnt="4" custScaleX="126078" custScaleY="1194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860B2C-6795-45B8-A6B8-9C79E79FCE3C}" type="pres">
      <dgm:prSet presAssocID="{F1C32E8C-3258-463C-B17B-4F96F7E9B1B5}" presName="negativeSpace" presStyleCnt="0"/>
      <dgm:spPr/>
    </dgm:pt>
    <dgm:pt modelId="{BB7490E3-6D40-4065-9D2E-BE4AB8D0B94A}" type="pres">
      <dgm:prSet presAssocID="{F1C32E8C-3258-463C-B17B-4F96F7E9B1B5}" presName="childText" presStyleLbl="conFgAcc1" presStyleIdx="1" presStyleCnt="4">
        <dgm:presLayoutVars>
          <dgm:bulletEnabled val="1"/>
        </dgm:presLayoutVars>
      </dgm:prSet>
      <dgm:spPr/>
    </dgm:pt>
    <dgm:pt modelId="{B4D03CC4-8F65-436F-AB49-53FB2437B6BA}" type="pres">
      <dgm:prSet presAssocID="{3B7B8AD7-0FEF-40A6-AEAB-05CD58022595}" presName="spaceBetweenRectangles" presStyleCnt="0"/>
      <dgm:spPr/>
    </dgm:pt>
    <dgm:pt modelId="{6B83D867-B455-4239-B91C-1A7477ED7FB9}" type="pres">
      <dgm:prSet presAssocID="{DC53277F-5F9B-4E1F-A06D-5125FFEA63FA}" presName="parentLin" presStyleCnt="0"/>
      <dgm:spPr/>
    </dgm:pt>
    <dgm:pt modelId="{ECBA747A-9FCC-4345-B3DE-8F63DEF7118F}" type="pres">
      <dgm:prSet presAssocID="{DC53277F-5F9B-4E1F-A06D-5125FFEA63FA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6647D132-05A2-4447-8285-017814914EDC}" type="pres">
      <dgm:prSet presAssocID="{DC53277F-5F9B-4E1F-A06D-5125FFEA63FA}" presName="parentText" presStyleLbl="node1" presStyleIdx="2" presStyleCnt="4" custScaleX="1255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B7F79E-91F1-447E-BF0F-A7890700DD9A}" type="pres">
      <dgm:prSet presAssocID="{DC53277F-5F9B-4E1F-A06D-5125FFEA63FA}" presName="negativeSpace" presStyleCnt="0"/>
      <dgm:spPr/>
    </dgm:pt>
    <dgm:pt modelId="{35B4BDDE-16C4-4572-B577-53E76BB05814}" type="pres">
      <dgm:prSet presAssocID="{DC53277F-5F9B-4E1F-A06D-5125FFEA63FA}" presName="childText" presStyleLbl="conFgAcc1" presStyleIdx="2" presStyleCnt="4">
        <dgm:presLayoutVars>
          <dgm:bulletEnabled val="1"/>
        </dgm:presLayoutVars>
      </dgm:prSet>
      <dgm:spPr/>
    </dgm:pt>
    <dgm:pt modelId="{270CA812-77CC-492E-9651-9C7465D83647}" type="pres">
      <dgm:prSet presAssocID="{57AA21B6-2FE1-4373-B9EC-1203015FB426}" presName="spaceBetweenRectangles" presStyleCnt="0"/>
      <dgm:spPr/>
    </dgm:pt>
    <dgm:pt modelId="{EF05F007-164E-4117-BDE2-7A58947CEB59}" type="pres">
      <dgm:prSet presAssocID="{219AD9CA-3357-4A9B-9AAD-45091E2CB746}" presName="parentLin" presStyleCnt="0"/>
      <dgm:spPr/>
    </dgm:pt>
    <dgm:pt modelId="{F54E08C2-D96A-40B0-A07B-E76B0938AD5C}" type="pres">
      <dgm:prSet presAssocID="{219AD9CA-3357-4A9B-9AAD-45091E2CB746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93B135F5-EEA2-4EA2-BD0B-9E5D67F69396}" type="pres">
      <dgm:prSet presAssocID="{219AD9CA-3357-4A9B-9AAD-45091E2CB746}" presName="parentText" presStyleLbl="node1" presStyleIdx="3" presStyleCnt="4" custScaleX="126837" custScaleY="16826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9A9E06-84ED-482C-9CEE-2F7D7D96E0B6}" type="pres">
      <dgm:prSet presAssocID="{219AD9CA-3357-4A9B-9AAD-45091E2CB746}" presName="negativeSpace" presStyleCnt="0"/>
      <dgm:spPr/>
    </dgm:pt>
    <dgm:pt modelId="{B80906DC-5857-4D4A-A6A0-103D4D90E8BF}" type="pres">
      <dgm:prSet presAssocID="{219AD9CA-3357-4A9B-9AAD-45091E2CB74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1ABD2B65-906A-4ED0-A101-3DB4BCF40E87}" srcId="{03CCD85E-EDF3-4FD2-AF34-9E97ED38C7EB}" destId="{DC53277F-5F9B-4E1F-A06D-5125FFEA63FA}" srcOrd="2" destOrd="0" parTransId="{5F174E61-DAB4-4A14-A212-16D3788289EB}" sibTransId="{57AA21B6-2FE1-4373-B9EC-1203015FB426}"/>
    <dgm:cxn modelId="{D57E219D-FFBD-4197-BE64-1B186F1D978A}" type="presOf" srcId="{DC53277F-5F9B-4E1F-A06D-5125FFEA63FA}" destId="{6647D132-05A2-4447-8285-017814914EDC}" srcOrd="1" destOrd="0" presId="urn:microsoft.com/office/officeart/2005/8/layout/list1"/>
    <dgm:cxn modelId="{F4A913CF-0E13-4198-A7DD-31CBECFFC53A}" type="presOf" srcId="{F1C32E8C-3258-463C-B17B-4F96F7E9B1B5}" destId="{4ED628C5-2CF7-47AB-A560-6DF67E76007E}" srcOrd="0" destOrd="0" presId="urn:microsoft.com/office/officeart/2005/8/layout/list1"/>
    <dgm:cxn modelId="{E0588077-1BA7-4BA9-B528-62A637BE26B6}" type="presOf" srcId="{DC53277F-5F9B-4E1F-A06D-5125FFEA63FA}" destId="{ECBA747A-9FCC-4345-B3DE-8F63DEF7118F}" srcOrd="0" destOrd="0" presId="urn:microsoft.com/office/officeart/2005/8/layout/list1"/>
    <dgm:cxn modelId="{3D3A49F4-7065-4EE9-B8E4-2C6300C4DA08}" srcId="{03CCD85E-EDF3-4FD2-AF34-9E97ED38C7EB}" destId="{219AD9CA-3357-4A9B-9AAD-45091E2CB746}" srcOrd="3" destOrd="0" parTransId="{AAA583FD-D6A7-4341-8E23-1807239F1B56}" sibTransId="{A5923DC4-C4E2-4826-8DC0-1A35D55B93B5}"/>
    <dgm:cxn modelId="{57E995A5-7660-4C70-B342-B0F1ABC9D06A}" type="presOf" srcId="{03CCD85E-EDF3-4FD2-AF34-9E97ED38C7EB}" destId="{C7B3EEA3-A8AB-44FE-A0BA-F61B9B15CEC8}" srcOrd="0" destOrd="0" presId="urn:microsoft.com/office/officeart/2005/8/layout/list1"/>
    <dgm:cxn modelId="{99C9BF30-21D7-4234-A215-D8B7C6643855}" srcId="{03CCD85E-EDF3-4FD2-AF34-9E97ED38C7EB}" destId="{F1C32E8C-3258-463C-B17B-4F96F7E9B1B5}" srcOrd="1" destOrd="0" parTransId="{5E25418B-9E06-45C5-826E-E01DD4A2C72A}" sibTransId="{3B7B8AD7-0FEF-40A6-AEAB-05CD58022595}"/>
    <dgm:cxn modelId="{E623F4BE-2D42-403A-9320-B231890A0F51}" type="presOf" srcId="{8C789689-6602-4EDC-9369-E00A1A455242}" destId="{88F3BE92-FD29-4B76-B185-E8B200103CA1}" srcOrd="0" destOrd="0" presId="urn:microsoft.com/office/officeart/2005/8/layout/list1"/>
    <dgm:cxn modelId="{73A42BA3-8C25-4EFD-979D-AB380748C8FF}" type="presOf" srcId="{219AD9CA-3357-4A9B-9AAD-45091E2CB746}" destId="{F54E08C2-D96A-40B0-A07B-E76B0938AD5C}" srcOrd="0" destOrd="0" presId="urn:microsoft.com/office/officeart/2005/8/layout/list1"/>
    <dgm:cxn modelId="{191C0E6E-9DE6-4707-A3AE-1FAE89C4920D}" type="presOf" srcId="{219AD9CA-3357-4A9B-9AAD-45091E2CB746}" destId="{93B135F5-EEA2-4EA2-BD0B-9E5D67F69396}" srcOrd="1" destOrd="0" presId="urn:microsoft.com/office/officeart/2005/8/layout/list1"/>
    <dgm:cxn modelId="{4224C0F9-4D25-4ACE-B409-2BE666B4C19B}" type="presOf" srcId="{F1C32E8C-3258-463C-B17B-4F96F7E9B1B5}" destId="{4285C1A7-BB76-4EE2-8BF3-3CAA090624F3}" srcOrd="1" destOrd="0" presId="urn:microsoft.com/office/officeart/2005/8/layout/list1"/>
    <dgm:cxn modelId="{BE1216C8-D56E-4FD0-BDDE-4802678A6E34}" srcId="{03CCD85E-EDF3-4FD2-AF34-9E97ED38C7EB}" destId="{8C789689-6602-4EDC-9369-E00A1A455242}" srcOrd="0" destOrd="0" parTransId="{07A517E3-36DE-4FD3-9FA8-41858B35E65E}" sibTransId="{00D5BA3B-B573-41E3-9D5F-52D0C89C524A}"/>
    <dgm:cxn modelId="{4ADF0F1E-4BCA-4927-B1C8-E3199E3E786A}" type="presOf" srcId="{8C789689-6602-4EDC-9369-E00A1A455242}" destId="{A5AE57F2-9994-4BA0-BBC6-668C006DBCF6}" srcOrd="1" destOrd="0" presId="urn:microsoft.com/office/officeart/2005/8/layout/list1"/>
    <dgm:cxn modelId="{FD74EB15-D6E2-448A-AF79-D3D7BC0A48A7}" type="presParOf" srcId="{C7B3EEA3-A8AB-44FE-A0BA-F61B9B15CEC8}" destId="{F9557C01-5A99-4A67-94C6-8FA08F08637C}" srcOrd="0" destOrd="0" presId="urn:microsoft.com/office/officeart/2005/8/layout/list1"/>
    <dgm:cxn modelId="{2DF2E90E-1922-4BCA-938F-72C210698A0E}" type="presParOf" srcId="{F9557C01-5A99-4A67-94C6-8FA08F08637C}" destId="{88F3BE92-FD29-4B76-B185-E8B200103CA1}" srcOrd="0" destOrd="0" presId="urn:microsoft.com/office/officeart/2005/8/layout/list1"/>
    <dgm:cxn modelId="{93D7A20F-AC05-422A-932B-0AC1E357BA8B}" type="presParOf" srcId="{F9557C01-5A99-4A67-94C6-8FA08F08637C}" destId="{A5AE57F2-9994-4BA0-BBC6-668C006DBCF6}" srcOrd="1" destOrd="0" presId="urn:microsoft.com/office/officeart/2005/8/layout/list1"/>
    <dgm:cxn modelId="{BB582F30-2E8B-4C3B-97B3-0D8457E8F172}" type="presParOf" srcId="{C7B3EEA3-A8AB-44FE-A0BA-F61B9B15CEC8}" destId="{3A44DC6F-F52E-4BF0-A349-74B105C5410D}" srcOrd="1" destOrd="0" presId="urn:microsoft.com/office/officeart/2005/8/layout/list1"/>
    <dgm:cxn modelId="{8D45984A-58A6-41F1-A862-FE9AA28CF3C9}" type="presParOf" srcId="{C7B3EEA3-A8AB-44FE-A0BA-F61B9B15CEC8}" destId="{8FC36E65-6DA9-4B2F-9B5B-572B931044BC}" srcOrd="2" destOrd="0" presId="urn:microsoft.com/office/officeart/2005/8/layout/list1"/>
    <dgm:cxn modelId="{89C8AA7A-C9B7-49C0-ADAF-139DD88F0989}" type="presParOf" srcId="{C7B3EEA3-A8AB-44FE-A0BA-F61B9B15CEC8}" destId="{25205BD1-F08E-4D18-BBB0-577BF52A147F}" srcOrd="3" destOrd="0" presId="urn:microsoft.com/office/officeart/2005/8/layout/list1"/>
    <dgm:cxn modelId="{FE0E6FEB-91C4-4B83-8FAC-066D1559387D}" type="presParOf" srcId="{C7B3EEA3-A8AB-44FE-A0BA-F61B9B15CEC8}" destId="{EDCBEC9B-2941-4501-947F-194C4DC3561D}" srcOrd="4" destOrd="0" presId="urn:microsoft.com/office/officeart/2005/8/layout/list1"/>
    <dgm:cxn modelId="{ADC9382B-6A87-4255-A59E-3FE2C5B9A4F1}" type="presParOf" srcId="{EDCBEC9B-2941-4501-947F-194C4DC3561D}" destId="{4ED628C5-2CF7-47AB-A560-6DF67E76007E}" srcOrd="0" destOrd="0" presId="urn:microsoft.com/office/officeart/2005/8/layout/list1"/>
    <dgm:cxn modelId="{0AA8517C-70C2-40DF-847A-A933CB0C0242}" type="presParOf" srcId="{EDCBEC9B-2941-4501-947F-194C4DC3561D}" destId="{4285C1A7-BB76-4EE2-8BF3-3CAA090624F3}" srcOrd="1" destOrd="0" presId="urn:microsoft.com/office/officeart/2005/8/layout/list1"/>
    <dgm:cxn modelId="{604864FB-ECE7-4138-8EC9-4DD035394171}" type="presParOf" srcId="{C7B3EEA3-A8AB-44FE-A0BA-F61B9B15CEC8}" destId="{18860B2C-6795-45B8-A6B8-9C79E79FCE3C}" srcOrd="5" destOrd="0" presId="urn:microsoft.com/office/officeart/2005/8/layout/list1"/>
    <dgm:cxn modelId="{08214399-2F99-4AC0-86F8-AD2EECD095DF}" type="presParOf" srcId="{C7B3EEA3-A8AB-44FE-A0BA-F61B9B15CEC8}" destId="{BB7490E3-6D40-4065-9D2E-BE4AB8D0B94A}" srcOrd="6" destOrd="0" presId="urn:microsoft.com/office/officeart/2005/8/layout/list1"/>
    <dgm:cxn modelId="{6C722573-17B8-4250-9D61-FB3528FD2716}" type="presParOf" srcId="{C7B3EEA3-A8AB-44FE-A0BA-F61B9B15CEC8}" destId="{B4D03CC4-8F65-436F-AB49-53FB2437B6BA}" srcOrd="7" destOrd="0" presId="urn:microsoft.com/office/officeart/2005/8/layout/list1"/>
    <dgm:cxn modelId="{6F0574C3-9580-4A52-B733-E558F32BAF97}" type="presParOf" srcId="{C7B3EEA3-A8AB-44FE-A0BA-F61B9B15CEC8}" destId="{6B83D867-B455-4239-B91C-1A7477ED7FB9}" srcOrd="8" destOrd="0" presId="urn:microsoft.com/office/officeart/2005/8/layout/list1"/>
    <dgm:cxn modelId="{12EF7CF4-50CD-43DD-A6EB-0CE4241D4CC4}" type="presParOf" srcId="{6B83D867-B455-4239-B91C-1A7477ED7FB9}" destId="{ECBA747A-9FCC-4345-B3DE-8F63DEF7118F}" srcOrd="0" destOrd="0" presId="urn:microsoft.com/office/officeart/2005/8/layout/list1"/>
    <dgm:cxn modelId="{0D32B155-33FF-48BA-88A2-28F8E6234C30}" type="presParOf" srcId="{6B83D867-B455-4239-B91C-1A7477ED7FB9}" destId="{6647D132-05A2-4447-8285-017814914EDC}" srcOrd="1" destOrd="0" presId="urn:microsoft.com/office/officeart/2005/8/layout/list1"/>
    <dgm:cxn modelId="{A56286D3-E194-4568-8E2E-C643B2C38E60}" type="presParOf" srcId="{C7B3EEA3-A8AB-44FE-A0BA-F61B9B15CEC8}" destId="{4FB7F79E-91F1-447E-BF0F-A7890700DD9A}" srcOrd="9" destOrd="0" presId="urn:microsoft.com/office/officeart/2005/8/layout/list1"/>
    <dgm:cxn modelId="{A381FB86-394A-4EC0-AAEF-4AB6D323D27E}" type="presParOf" srcId="{C7B3EEA3-A8AB-44FE-A0BA-F61B9B15CEC8}" destId="{35B4BDDE-16C4-4572-B577-53E76BB05814}" srcOrd="10" destOrd="0" presId="urn:microsoft.com/office/officeart/2005/8/layout/list1"/>
    <dgm:cxn modelId="{5D6A874F-DBC7-4515-98AB-4A005C125AA4}" type="presParOf" srcId="{C7B3EEA3-A8AB-44FE-A0BA-F61B9B15CEC8}" destId="{270CA812-77CC-492E-9651-9C7465D83647}" srcOrd="11" destOrd="0" presId="urn:microsoft.com/office/officeart/2005/8/layout/list1"/>
    <dgm:cxn modelId="{F0D0A1F5-784D-4A87-A7E5-90EB0C182DB5}" type="presParOf" srcId="{C7B3EEA3-A8AB-44FE-A0BA-F61B9B15CEC8}" destId="{EF05F007-164E-4117-BDE2-7A58947CEB59}" srcOrd="12" destOrd="0" presId="urn:microsoft.com/office/officeart/2005/8/layout/list1"/>
    <dgm:cxn modelId="{F0B7F0B1-2104-42C6-9765-2F7F211E2D0C}" type="presParOf" srcId="{EF05F007-164E-4117-BDE2-7A58947CEB59}" destId="{F54E08C2-D96A-40B0-A07B-E76B0938AD5C}" srcOrd="0" destOrd="0" presId="urn:microsoft.com/office/officeart/2005/8/layout/list1"/>
    <dgm:cxn modelId="{395C5C60-C4B2-471C-BAC0-064E147FB062}" type="presParOf" srcId="{EF05F007-164E-4117-BDE2-7A58947CEB59}" destId="{93B135F5-EEA2-4EA2-BD0B-9E5D67F69396}" srcOrd="1" destOrd="0" presId="urn:microsoft.com/office/officeart/2005/8/layout/list1"/>
    <dgm:cxn modelId="{A57C4917-6A3B-4CFB-A56B-16A6CAF6A64B}" type="presParOf" srcId="{C7B3EEA3-A8AB-44FE-A0BA-F61B9B15CEC8}" destId="{879A9E06-84ED-482C-9CEE-2F7D7D96E0B6}" srcOrd="13" destOrd="0" presId="urn:microsoft.com/office/officeart/2005/8/layout/list1"/>
    <dgm:cxn modelId="{BDD9D0A5-5CCD-4A64-90D2-687B5CB227CF}" type="presParOf" srcId="{C7B3EEA3-A8AB-44FE-A0BA-F61B9B15CEC8}" destId="{B80906DC-5857-4D4A-A6A0-103D4D90E8B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C36E65-6DA9-4B2F-9B5B-572B931044BC}">
      <dsp:nvSpPr>
        <dsp:cNvPr id="0" name=""/>
        <dsp:cNvSpPr/>
      </dsp:nvSpPr>
      <dsp:spPr>
        <a:xfrm>
          <a:off x="0" y="379719"/>
          <a:ext cx="7889529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AE57F2-9994-4BA0-BBC6-668C006DBCF6}">
      <dsp:nvSpPr>
        <dsp:cNvPr id="0" name=""/>
        <dsp:cNvSpPr/>
      </dsp:nvSpPr>
      <dsp:spPr>
        <a:xfrm>
          <a:off x="394476" y="84519"/>
          <a:ext cx="6962817" cy="5904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8744" tIns="0" rIns="20874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Охвата детей программа дополнительного образования до 70-75%, </a:t>
          </a:r>
          <a:endParaRPr lang="ru-RU" sz="20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3297" y="113340"/>
        <a:ext cx="6905175" cy="532758"/>
      </dsp:txXfrm>
    </dsp:sp>
    <dsp:sp modelId="{BB7490E3-6D40-4065-9D2E-BE4AB8D0B94A}">
      <dsp:nvSpPr>
        <dsp:cNvPr id="0" name=""/>
        <dsp:cNvSpPr/>
      </dsp:nvSpPr>
      <dsp:spPr>
        <a:xfrm>
          <a:off x="0" y="1402041"/>
          <a:ext cx="7889529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3750088"/>
              <a:satOff val="-5627"/>
              <a:lumOff val="-91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85C1A7-BB76-4EE2-8BF3-3CAA090624F3}">
      <dsp:nvSpPr>
        <dsp:cNvPr id="0" name=""/>
        <dsp:cNvSpPr/>
      </dsp:nvSpPr>
      <dsp:spPr>
        <a:xfrm>
          <a:off x="394476" y="991719"/>
          <a:ext cx="6962873" cy="705522"/>
        </a:xfrm>
        <a:prstGeom prst="round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shade val="51000"/>
                <a:satMod val="130000"/>
              </a:schemeClr>
            </a:gs>
            <a:gs pos="80000">
              <a:schemeClr val="accent3">
                <a:hueOff val="3750088"/>
                <a:satOff val="-5627"/>
                <a:lumOff val="-915"/>
                <a:alphaOff val="0"/>
                <a:shade val="93000"/>
                <a:satMod val="13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8744" tIns="0" rIns="20874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Охвата детей дополнительной образовательной программой инженерно-технического профиля до 14,6%;</a:t>
          </a:r>
          <a:endParaRPr lang="ru-RU" sz="20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8917" y="1026160"/>
        <a:ext cx="6893991" cy="636640"/>
      </dsp:txXfrm>
    </dsp:sp>
    <dsp:sp modelId="{35B4BDDE-16C4-4572-B577-53E76BB05814}">
      <dsp:nvSpPr>
        <dsp:cNvPr id="0" name=""/>
        <dsp:cNvSpPr/>
      </dsp:nvSpPr>
      <dsp:spPr>
        <a:xfrm>
          <a:off x="0" y="2309241"/>
          <a:ext cx="7889529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7500176"/>
              <a:satOff val="-11253"/>
              <a:lumOff val="-183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647D132-05A2-4447-8285-017814914EDC}">
      <dsp:nvSpPr>
        <dsp:cNvPr id="0" name=""/>
        <dsp:cNvSpPr/>
      </dsp:nvSpPr>
      <dsp:spPr>
        <a:xfrm>
          <a:off x="394476" y="2014041"/>
          <a:ext cx="6931614" cy="590400"/>
        </a:xfrm>
        <a:prstGeom prst="round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shade val="51000"/>
                <a:satMod val="130000"/>
              </a:schemeClr>
            </a:gs>
            <a:gs pos="80000">
              <a:schemeClr val="accent3">
                <a:hueOff val="7500176"/>
                <a:satOff val="-11253"/>
                <a:lumOff val="-1830"/>
                <a:alphaOff val="0"/>
                <a:shade val="93000"/>
                <a:satMod val="13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8744" tIns="0" rIns="20874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не менее 5-х новых </a:t>
          </a:r>
          <a:r>
            <a:rPr lang="ru-RU" sz="2000" b="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Кванториумов</a:t>
          </a:r>
          <a:endParaRPr lang="ru-RU" sz="20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3297" y="2042862"/>
        <a:ext cx="6873972" cy="532758"/>
      </dsp:txXfrm>
    </dsp:sp>
    <dsp:sp modelId="{B80906DC-5857-4D4A-A6A0-103D4D90E8BF}">
      <dsp:nvSpPr>
        <dsp:cNvPr id="0" name=""/>
        <dsp:cNvSpPr/>
      </dsp:nvSpPr>
      <dsp:spPr>
        <a:xfrm>
          <a:off x="0" y="3619496"/>
          <a:ext cx="7889529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3B135F5-EEA2-4EA2-BD0B-9E5D67F69396}">
      <dsp:nvSpPr>
        <dsp:cNvPr id="0" name=""/>
        <dsp:cNvSpPr/>
      </dsp:nvSpPr>
      <dsp:spPr>
        <a:xfrm>
          <a:off x="394476" y="2921241"/>
          <a:ext cx="7004790" cy="993454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8744" tIns="0" rIns="20874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Расширение сектора негосударственных образовательных организаций дополнительного образования с 18 до 25 организаций</a:t>
          </a:r>
          <a:endParaRPr lang="ru-RU" sz="20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2972" y="2969737"/>
        <a:ext cx="6907798" cy="8964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0.17077</cdr:x>
      <cdr:y>0.83953</cdr:y>
    </cdr:from>
    <cdr:to>
      <cdr:x>0.61527</cdr:x>
      <cdr:y>0.9762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719287" y="3096344"/>
          <a:ext cx="1872208" cy="50405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400" b="1" dirty="0" smtClean="0">
              <a:solidFill>
                <a:schemeClr val="tx1"/>
              </a:solidFill>
            </a:rPr>
            <a:t>2013 ГОД</a:t>
          </a:r>
          <a:endParaRPr lang="ru-RU" sz="24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0.20496</cdr:x>
      <cdr:y>0.19524</cdr:y>
    </cdr:from>
    <cdr:to>
      <cdr:x>0.42721</cdr:x>
      <cdr:y>0.33191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863303" y="720080"/>
          <a:ext cx="936084" cy="50405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800" b="1" dirty="0" smtClean="0">
              <a:solidFill>
                <a:schemeClr val="tx1"/>
              </a:solidFill>
            </a:rPr>
            <a:t>7 %</a:t>
          </a:r>
          <a:endParaRPr lang="ru-RU" sz="18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0.29045</cdr:x>
      <cdr:y>0.52715</cdr:y>
    </cdr:from>
    <cdr:to>
      <cdr:x>0.51269</cdr:x>
      <cdr:y>0.66382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1223343" y="1944216"/>
          <a:ext cx="936084" cy="50405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200" b="1" dirty="0" smtClean="0">
              <a:solidFill>
                <a:schemeClr val="tx1"/>
              </a:solidFill>
            </a:rPr>
            <a:t>93 %</a:t>
          </a:r>
          <a:endParaRPr lang="ru-RU" sz="2200" b="1" dirty="0">
            <a:solidFill>
              <a:schemeClr val="tx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0.19672</cdr:x>
      <cdr:y>0.86</cdr:y>
    </cdr:from>
    <cdr:to>
      <cdr:x>0.6374</cdr:x>
      <cdr:y>1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864096" y="3096342"/>
          <a:ext cx="1935673" cy="50405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400" b="1" dirty="0" smtClean="0">
              <a:solidFill>
                <a:schemeClr val="tx1"/>
              </a:solidFill>
            </a:rPr>
            <a:t>2015 ГОД</a:t>
          </a:r>
          <a:endParaRPr lang="ru-RU" sz="24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0.27869</cdr:x>
      <cdr:y>0.14</cdr:y>
    </cdr:from>
    <cdr:to>
      <cdr:x>0.49902</cdr:x>
      <cdr:y>0.28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1224136" y="504056"/>
          <a:ext cx="967816" cy="50405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700" b="1" dirty="0" smtClean="0">
              <a:solidFill>
                <a:schemeClr val="tx1"/>
              </a:solidFill>
            </a:rPr>
            <a:t>2 %</a:t>
          </a:r>
          <a:endParaRPr lang="ru-RU" sz="17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0.20339</cdr:x>
      <cdr:y>0.54</cdr:y>
    </cdr:from>
    <cdr:to>
      <cdr:x>0.42372</cdr:x>
      <cdr:y>0.68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864096" y="1944216"/>
          <a:ext cx="936084" cy="50405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b="1" dirty="0" smtClean="0">
              <a:solidFill>
                <a:schemeClr val="tx1"/>
              </a:solidFill>
            </a:rPr>
            <a:t>98 %</a:t>
          </a:r>
          <a:endParaRPr lang="ru-RU" sz="2000" b="1" dirty="0">
            <a:solidFill>
              <a:schemeClr val="tx1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0.01772</cdr:y>
    </cdr:from>
    <cdr:to>
      <cdr:x>1</cdr:x>
      <cdr:y>0.10631</cdr:y>
    </cdr:to>
    <cdr:sp macro="" textlink="">
      <cdr:nvSpPr>
        <cdr:cNvPr id="3" name="Заголовок 2"/>
        <cdr:cNvSpPr txBox="1">
          <a:spLocks xmlns:a="http://schemas.openxmlformats.org/drawingml/2006/main"/>
        </cdr:cNvSpPr>
      </cdr:nvSpPr>
      <cdr:spPr bwMode="auto">
        <a:xfrm xmlns:a="http://schemas.openxmlformats.org/drawingml/2006/main">
          <a:off x="0" y="72008"/>
          <a:ext cx="6096000" cy="3600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000" b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Детские и молодежные </a:t>
          </a:r>
          <a:r>
            <a:rPr lang="ru-RU" sz="20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общественные </a:t>
          </a:r>
          <a:r>
            <a:rPr lang="ru-RU" sz="2000" b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объединения </a:t>
          </a:r>
          <a:r>
            <a:rPr lang="ru-RU" sz="20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Югры</a:t>
          </a:r>
        </a:p>
        <a:p xmlns:a="http://schemas.openxmlformats.org/drawingml/2006/main">
          <a:pPr algn="ctr"/>
          <a:endParaRPr lang="ru-RU" sz="2000" b="1" dirty="0">
            <a:solidFill>
              <a:srgbClr val="000066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0.18668</cdr:x>
      <cdr:y>0.51384</cdr:y>
    </cdr:from>
    <cdr:to>
      <cdr:x>0.33103</cdr:x>
      <cdr:y>0.77185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1537050" y="2088232"/>
          <a:ext cx="1188562" cy="10485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horz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300" dirty="0" smtClean="0">
              <a:solidFill>
                <a:schemeClr val="tx1"/>
              </a:solidFill>
            </a:rPr>
            <a:t>2000 обуч</a:t>
          </a:r>
          <a:r>
            <a:rPr lang="ru-RU" sz="2600" dirty="0" smtClean="0">
              <a:solidFill>
                <a:schemeClr val="tx1"/>
              </a:solidFill>
            </a:rPr>
            <a:t>.</a:t>
          </a:r>
          <a:endParaRPr lang="ru-RU" sz="26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0.75704</cdr:x>
      <cdr:y>0.0045</cdr:y>
    </cdr:from>
    <cdr:to>
      <cdr:x>0.91446</cdr:x>
      <cdr:y>0.03993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6233346" y="18278"/>
          <a:ext cx="1296144" cy="14401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horz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800" dirty="0" smtClean="0">
              <a:solidFill>
                <a:schemeClr val="tx1"/>
              </a:solidFill>
            </a:rPr>
            <a:t>  </a:t>
          </a:r>
          <a:r>
            <a:rPr lang="ru-RU" sz="2500" dirty="0" smtClean="0">
              <a:solidFill>
                <a:schemeClr val="tx1"/>
              </a:solidFill>
            </a:rPr>
            <a:t>156 </a:t>
          </a:r>
          <a:r>
            <a:rPr lang="ru-RU" sz="2500" dirty="0" err="1" smtClean="0">
              <a:solidFill>
                <a:schemeClr val="tx1"/>
              </a:solidFill>
            </a:rPr>
            <a:t>кл</a:t>
          </a:r>
          <a:r>
            <a:rPr lang="ru-RU" sz="2500" dirty="0" smtClean="0">
              <a:solidFill>
                <a:schemeClr val="tx1"/>
              </a:solidFill>
            </a:rPr>
            <a:t>.</a:t>
          </a:r>
          <a:endParaRPr lang="ru-RU" sz="25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0.45778</cdr:x>
      <cdr:y>0.15947</cdr:y>
    </cdr:from>
    <cdr:to>
      <cdr:x>0.6152</cdr:x>
      <cdr:y>0.1949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3769298" y="648072"/>
          <a:ext cx="1296144" cy="14401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horz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800" dirty="0" smtClean="0">
              <a:solidFill>
                <a:schemeClr val="tx1"/>
              </a:solidFill>
            </a:rPr>
            <a:t>  </a:t>
          </a:r>
          <a:r>
            <a:rPr lang="ru-RU" sz="2500" dirty="0" smtClean="0">
              <a:solidFill>
                <a:schemeClr val="tx1"/>
              </a:solidFill>
            </a:rPr>
            <a:t>115 </a:t>
          </a:r>
          <a:r>
            <a:rPr lang="ru-RU" sz="2500" dirty="0" err="1" smtClean="0">
              <a:solidFill>
                <a:schemeClr val="tx1"/>
              </a:solidFill>
            </a:rPr>
            <a:t>кл</a:t>
          </a:r>
          <a:r>
            <a:rPr lang="ru-RU" sz="2500" dirty="0" smtClean="0">
              <a:solidFill>
                <a:schemeClr val="tx1"/>
              </a:solidFill>
            </a:rPr>
            <a:t>.</a:t>
          </a:r>
          <a:endParaRPr lang="ru-RU" sz="25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0.16044</cdr:x>
      <cdr:y>0.35437</cdr:y>
    </cdr:from>
    <cdr:to>
      <cdr:x>0.31786</cdr:x>
      <cdr:y>0.38981</cdr:y>
    </cdr:to>
    <cdr:sp macro="" textlink="">
      <cdr:nvSpPr>
        <cdr:cNvPr id="9" name="Прямоугольник 8"/>
        <cdr:cNvSpPr/>
      </cdr:nvSpPr>
      <cdr:spPr>
        <a:xfrm xmlns:a="http://schemas.openxmlformats.org/drawingml/2006/main">
          <a:off x="1321026" y="1440160"/>
          <a:ext cx="1296144" cy="14401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horz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800" dirty="0" smtClean="0">
              <a:solidFill>
                <a:schemeClr val="tx1"/>
              </a:solidFill>
            </a:rPr>
            <a:t>  </a:t>
          </a:r>
          <a:r>
            <a:rPr lang="ru-RU" sz="2500" dirty="0" smtClean="0">
              <a:solidFill>
                <a:schemeClr val="tx1"/>
              </a:solidFill>
            </a:rPr>
            <a:t>78 </a:t>
          </a:r>
          <a:r>
            <a:rPr lang="ru-RU" sz="2500" dirty="0" err="1" smtClean="0">
              <a:solidFill>
                <a:schemeClr val="tx1"/>
              </a:solidFill>
            </a:rPr>
            <a:t>кл</a:t>
          </a:r>
          <a:r>
            <a:rPr lang="ru-RU" sz="2500" dirty="0" smtClean="0">
              <a:solidFill>
                <a:schemeClr val="tx1"/>
              </a:solidFill>
            </a:rPr>
            <a:t>.</a:t>
          </a:r>
          <a:endParaRPr lang="ru-RU" sz="25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0.4782</cdr:x>
      <cdr:y>0.51384</cdr:y>
    </cdr:from>
    <cdr:to>
      <cdr:x>0.62255</cdr:x>
      <cdr:y>0.77185</cdr:y>
    </cdr:to>
    <cdr:sp macro="" textlink="">
      <cdr:nvSpPr>
        <cdr:cNvPr id="10" name="Прямоугольник 9"/>
        <cdr:cNvSpPr/>
      </cdr:nvSpPr>
      <cdr:spPr>
        <a:xfrm xmlns:a="http://schemas.openxmlformats.org/drawingml/2006/main">
          <a:off x="3937407" y="2088232"/>
          <a:ext cx="1188562" cy="10485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horz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300" dirty="0" smtClean="0">
              <a:solidFill>
                <a:schemeClr val="tx1"/>
              </a:solidFill>
            </a:rPr>
            <a:t>2900 обуч.</a:t>
          </a:r>
          <a:endParaRPr lang="ru-RU" sz="23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0.78655</cdr:x>
      <cdr:y>0.51384</cdr:y>
    </cdr:from>
    <cdr:to>
      <cdr:x>0.9309</cdr:x>
      <cdr:y>0.77185</cdr:y>
    </cdr:to>
    <cdr:sp macro="" textlink="">
      <cdr:nvSpPr>
        <cdr:cNvPr id="12" name="Прямоугольник 11"/>
        <cdr:cNvSpPr/>
      </cdr:nvSpPr>
      <cdr:spPr>
        <a:xfrm xmlns:a="http://schemas.openxmlformats.org/drawingml/2006/main">
          <a:off x="6476310" y="2088232"/>
          <a:ext cx="1188562" cy="10485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horz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300" dirty="0" smtClean="0">
              <a:solidFill>
                <a:schemeClr val="tx1"/>
              </a:solidFill>
            </a:rPr>
            <a:t>3619 обуч.</a:t>
          </a:r>
          <a:endParaRPr lang="ru-RU" sz="2300" dirty="0">
            <a:solidFill>
              <a:schemeClr val="tx1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0.74234</cdr:x>
      <cdr:y>0.11241</cdr:y>
    </cdr:from>
    <cdr:to>
      <cdr:x>0.93041</cdr:x>
      <cdr:y>0.14356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5927700" y="519832"/>
          <a:ext cx="1501733" cy="14401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horz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800" dirty="0" smtClean="0">
              <a:solidFill>
                <a:schemeClr val="tx1"/>
              </a:solidFill>
            </a:rPr>
            <a:t>  </a:t>
          </a:r>
          <a:r>
            <a:rPr lang="ru-RU" sz="2300" b="1" dirty="0" smtClean="0">
              <a:solidFill>
                <a:schemeClr val="tx1"/>
              </a:solidFill>
            </a:rPr>
            <a:t>233 ССО</a:t>
          </a:r>
          <a:endParaRPr lang="ru-RU" sz="23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0.44475</cdr:x>
      <cdr:y>0.20584</cdr:y>
    </cdr:from>
    <cdr:to>
      <cdr:x>0.63282</cdr:x>
      <cdr:y>0.23699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3551436" y="951880"/>
          <a:ext cx="1501733" cy="14401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horz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800" dirty="0" smtClean="0">
              <a:solidFill>
                <a:schemeClr val="tx1"/>
              </a:solidFill>
            </a:rPr>
            <a:t>  </a:t>
          </a:r>
          <a:r>
            <a:rPr lang="ru-RU" sz="2300" b="1" dirty="0" smtClean="0">
              <a:solidFill>
                <a:schemeClr val="tx1"/>
              </a:solidFill>
            </a:rPr>
            <a:t>225 ССО</a:t>
          </a:r>
          <a:endParaRPr lang="ru-RU" sz="2300" b="1" dirty="0">
            <a:solidFill>
              <a:schemeClr val="tx1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0.14594</cdr:x>
      <cdr:y>0.28738</cdr:y>
    </cdr:from>
    <cdr:to>
      <cdr:x>0.28829</cdr:x>
      <cdr:y>0.41141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959768" y="1167904"/>
          <a:ext cx="936150" cy="50405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400" b="1" dirty="0" smtClean="0">
              <a:solidFill>
                <a:schemeClr val="tx1"/>
              </a:solidFill>
            </a:rPr>
            <a:t>60 %</a:t>
          </a:r>
          <a:endParaRPr lang="ru-RU" sz="24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0.22259</cdr:x>
      <cdr:y>0.67719</cdr:y>
    </cdr:from>
    <cdr:to>
      <cdr:x>0.36493</cdr:x>
      <cdr:y>0.80122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1463824" y="2752080"/>
          <a:ext cx="936083" cy="50405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400" b="1" dirty="0" smtClean="0">
              <a:solidFill>
                <a:schemeClr val="tx1"/>
              </a:solidFill>
            </a:rPr>
            <a:t>77</a:t>
          </a:r>
          <a:r>
            <a:rPr lang="ru-RU" sz="2600" b="1" dirty="0" smtClean="0">
              <a:solidFill>
                <a:schemeClr val="tx1"/>
              </a:solidFill>
            </a:rPr>
            <a:t> %</a:t>
          </a:r>
          <a:endParaRPr lang="ru-RU" sz="26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0.41968</cdr:x>
      <cdr:y>0.3051</cdr:y>
    </cdr:from>
    <cdr:to>
      <cdr:x>0.56202</cdr:x>
      <cdr:y>0.42913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2759968" y="1239912"/>
          <a:ext cx="936084" cy="50405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400" b="1" dirty="0" smtClean="0">
              <a:solidFill>
                <a:schemeClr val="tx1"/>
              </a:solidFill>
            </a:rPr>
            <a:t>90 %</a:t>
          </a:r>
          <a:endParaRPr lang="ru-RU" sz="2400" b="1" dirty="0">
            <a:solidFill>
              <a:schemeClr val="tx1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0.08859</cdr:y>
    </cdr:to>
    <cdr:sp macro="" textlink="">
      <cdr:nvSpPr>
        <cdr:cNvPr id="3" name="Заголовок 2"/>
        <cdr:cNvSpPr txBox="1">
          <a:spLocks xmlns:a="http://schemas.openxmlformats.org/drawingml/2006/main"/>
        </cdr:cNvSpPr>
      </cdr:nvSpPr>
      <cdr:spPr bwMode="auto">
        <a:xfrm xmlns:a="http://schemas.openxmlformats.org/drawingml/2006/main">
          <a:off x="0" y="0"/>
          <a:ext cx="4156705" cy="36361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700" b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Количество </a:t>
          </a:r>
          <a:r>
            <a:rPr lang="ru-RU" sz="17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несовершеннолетних, совершивших преступления 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0.08859</cdr:y>
    </cdr:to>
    <cdr:sp macro="" textlink="">
      <cdr:nvSpPr>
        <cdr:cNvPr id="3" name="Заголовок 2"/>
        <cdr:cNvSpPr txBox="1">
          <a:spLocks xmlns:a="http://schemas.openxmlformats.org/drawingml/2006/main"/>
        </cdr:cNvSpPr>
      </cdr:nvSpPr>
      <cdr:spPr bwMode="auto">
        <a:xfrm xmlns:a="http://schemas.openxmlformats.org/drawingml/2006/main">
          <a:off x="-4596251" y="0"/>
          <a:ext cx="4197363" cy="36003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7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Количество несовершеннолетних, состоящих на учете в КДН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3B13B0D-6ED9-499A-82B7-35B2C39D94A3}" type="datetimeFigureOut">
              <a:rPr lang="ru-RU"/>
              <a:pPr>
                <a:defRPr/>
              </a:pPr>
              <a:t>26.03.2016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AE2B771-99CF-4BDB-80FA-06DED7DACB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3973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EC6DE4-4750-430E-9D83-EAA5307073DE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EC6DE4-4750-430E-9D83-EAA5307073DE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EC6DE4-4750-430E-9D83-EAA5307073DE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EC6DE4-4750-430E-9D83-EAA5307073DE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EC6DE4-4750-430E-9D83-EAA5307073DE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EC6DE4-4750-430E-9D83-EAA5307073DE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EC6DE4-4750-430E-9D83-EAA5307073DE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CBD48-AEF2-46F6-BCA2-77532BA31745}" type="datetimeFigureOut">
              <a:rPr lang="ru-RU"/>
              <a:pPr>
                <a:defRPr/>
              </a:pPr>
              <a:t>26.03.2016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21FB9-BCDA-4900-8147-CFD5DE537E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0536E-1FDF-48DC-B346-A56BA4C146B1}" type="datetimeFigureOut">
              <a:rPr lang="ru-RU"/>
              <a:pPr>
                <a:defRPr/>
              </a:pPr>
              <a:t>26.03.2016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56733-993E-440E-9921-D3A3FD7054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C8250-912A-48EC-AAA3-9D159FA4FE2B}" type="datetimeFigureOut">
              <a:rPr lang="ru-RU"/>
              <a:pPr>
                <a:defRPr/>
              </a:pPr>
              <a:t>26.03.2016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C3B37-9C77-47DB-93AE-E83AA52A4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0AD84-6326-4D7D-A80A-2A168984225E}" type="datetimeFigureOut">
              <a:rPr lang="ru-RU"/>
              <a:pPr>
                <a:defRPr/>
              </a:pPr>
              <a:t>26.03.2016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D3ED2-4076-4761-B2DD-520D37E34F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D9951-A847-4627-9786-AF2F6AA99AE1}" type="datetimeFigureOut">
              <a:rPr lang="ru-RU"/>
              <a:pPr>
                <a:defRPr/>
              </a:pPr>
              <a:t>26.03.2016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09D48-F69B-4717-A38F-63471A34A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8FA75-48DF-4025-BC7A-66A08B43E6FD}" type="datetimeFigureOut">
              <a:rPr lang="ru-RU"/>
              <a:pPr>
                <a:defRPr/>
              </a:pPr>
              <a:t>26.03.2016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451EC-D991-481F-A447-800DD3F75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EBE60-35D2-4CD7-9267-F4278D913FB7}" type="datetimeFigureOut">
              <a:rPr lang="ru-RU"/>
              <a:pPr>
                <a:defRPr/>
              </a:pPr>
              <a:t>26.03.2016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6E426-F6EA-4074-B99A-45C53DEE3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E45A0-FBA3-4D61-A4DB-F110C97DA544}" type="datetimeFigureOut">
              <a:rPr lang="ru-RU"/>
              <a:pPr>
                <a:defRPr/>
              </a:pPr>
              <a:t>26.03.2016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2A338-6231-4062-BA85-D8715C694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F3538-2FF1-41A3-8A45-A13EF9866FD8}" type="datetimeFigureOut">
              <a:rPr lang="ru-RU"/>
              <a:pPr>
                <a:defRPr/>
              </a:pPr>
              <a:t>26.03.2016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B41FA-1FE7-48D9-A177-9125E181B6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5709D-42D6-475E-88B0-6353B78A19CF}" type="datetimeFigureOut">
              <a:rPr lang="ru-RU"/>
              <a:pPr>
                <a:defRPr/>
              </a:pPr>
              <a:t>26.03.2016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DDCB0-F083-44A5-844A-FE653D454D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E516B-50FC-42A1-9162-2CD54B89EBA3}" type="datetimeFigureOut">
              <a:rPr lang="ru-RU"/>
              <a:pPr>
                <a:defRPr/>
              </a:pPr>
              <a:t>26.03.2016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C936D-6998-44D3-B38F-6930BD0A8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5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C058D0-C0FA-4073-8745-410FFD419AFB}" type="datetimeFigureOut">
              <a:rPr lang="ru-RU"/>
              <a:pPr>
                <a:defRPr/>
              </a:pPr>
              <a:t>26.03.2016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EC33EF-BBCA-4FAA-8A4E-DCE84D9947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.emf"/><Relationship Id="rId2" Type="http://schemas.openxmlformats.org/officeDocument/2006/relationships/vmlDrawing" Target="../drawings/vmlDrawing10.vml"/><Relationship Id="rId1" Type="http://schemas.openxmlformats.org/officeDocument/2006/relationships/themeOverride" Target="../theme/themeOverride1.xml"/><Relationship Id="rId6" Type="http://schemas.openxmlformats.org/officeDocument/2006/relationships/oleObject" Target="../embeddings/oleObject19.bin"/><Relationship Id="rId11" Type="http://schemas.openxmlformats.org/officeDocument/2006/relationships/chart" Target="../charts/chart8.xml"/><Relationship Id="rId5" Type="http://schemas.openxmlformats.org/officeDocument/2006/relationships/image" Target="../media/image3.jpeg"/><Relationship Id="rId10" Type="http://schemas.openxmlformats.org/officeDocument/2006/relationships/chart" Target="../charts/chart7.xml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2.emf"/><Relationship Id="rId4" Type="http://schemas.openxmlformats.org/officeDocument/2006/relationships/oleObject" Target="../embeddings/oleObject2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3.jpeg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.emf"/><Relationship Id="rId10" Type="http://schemas.openxmlformats.org/officeDocument/2006/relationships/image" Target="../media/image6.jpeg"/><Relationship Id="rId4" Type="http://schemas.openxmlformats.org/officeDocument/2006/relationships/oleObject" Target="../embeddings/oleObject5.bin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.bin"/><Relationship Id="rId10" Type="http://schemas.openxmlformats.org/officeDocument/2006/relationships/chart" Target="../charts/chart2.xml"/><Relationship Id="rId4" Type="http://schemas.openxmlformats.org/officeDocument/2006/relationships/image" Target="../media/image3.jpeg"/><Relationship Id="rId9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3.jpeg"/><Relationship Id="rId9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3.jpeg"/><Relationship Id="rId9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3.jpeg"/><Relationship Id="rId9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13" Type="http://schemas.microsoft.com/office/2007/relationships/diagramDrawing" Target="../diagrams/drawing1.xml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6.bin"/><Relationship Id="rId12" Type="http://schemas.openxmlformats.org/officeDocument/2006/relationships/diagramColors" Target="../diagrams/colors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.emf"/><Relationship Id="rId11" Type="http://schemas.openxmlformats.org/officeDocument/2006/relationships/diagramQuickStyle" Target="../diagrams/quickStyle1.xml"/><Relationship Id="rId5" Type="http://schemas.openxmlformats.org/officeDocument/2006/relationships/oleObject" Target="../embeddings/oleObject15.bin"/><Relationship Id="rId10" Type="http://schemas.openxmlformats.org/officeDocument/2006/relationships/diagramLayout" Target="../diagrams/layout1.xml"/><Relationship Id="rId4" Type="http://schemas.openxmlformats.org/officeDocument/2006/relationships/image" Target="../media/image3.jpeg"/><Relationship Id="rId9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3.jpeg"/><Relationship Id="rId9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5"/>
          <p:cNvSpPr txBox="1">
            <a:spLocks noChangeArrowheads="1"/>
          </p:cNvSpPr>
          <p:nvPr/>
        </p:nvSpPr>
        <p:spPr bwMode="auto">
          <a:xfrm>
            <a:off x="642910" y="214290"/>
            <a:ext cx="7786742" cy="276999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и молодежной </a:t>
            </a:r>
            <a:r>
              <a:rPr lang="ru-RU" sz="1200" b="1" dirty="0" smtClean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политики  Ханты-Мансийского 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автономного округа - Югры                                                                             </a:t>
            </a:r>
          </a:p>
        </p:txBody>
      </p:sp>
      <p:sp>
        <p:nvSpPr>
          <p:cNvPr id="1029" name="Rectangle 2"/>
          <p:cNvSpPr txBox="1">
            <a:spLocks noChangeArrowheads="1"/>
          </p:cNvSpPr>
          <p:nvPr/>
        </p:nvSpPr>
        <p:spPr bwMode="auto">
          <a:xfrm>
            <a:off x="539750" y="2852738"/>
            <a:ext cx="80645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2000" b="1">
              <a:solidFill>
                <a:schemeClr val="accent2"/>
              </a:solidFill>
              <a:latin typeface="Bookman Old Style" pitchFamily="18" charset="0"/>
            </a:endParaRPr>
          </a:p>
          <a:p>
            <a:pPr algn="ctr"/>
            <a:r>
              <a:rPr lang="ru-RU" sz="3200" b="1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ru-RU">
                <a:latin typeface="Bookman Old Style" pitchFamily="18" charset="0"/>
              </a:rPr>
              <a:t> </a:t>
            </a:r>
          </a:p>
        </p:txBody>
      </p:sp>
      <p:pic>
        <p:nvPicPr>
          <p:cNvPr id="1030" name="Picture 11" descr="герб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572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1" name="Group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-119"/>
            <a:chExt cx="5760" cy="4320"/>
          </a:xfrm>
        </p:grpSpPr>
        <p:graphicFrame>
          <p:nvGraphicFramePr>
            <p:cNvPr id="1026" name="Object 7"/>
            <p:cNvGraphicFramePr>
              <a:graphicFrameLocks noChangeAspect="1"/>
            </p:cNvGraphicFramePr>
            <p:nvPr/>
          </p:nvGraphicFramePr>
          <p:xfrm>
            <a:off x="0" y="3838"/>
            <a:ext cx="5760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" r:id="rId4" imgW="634680" imgH="634680" progId="">
                    <p:embed/>
                  </p:oleObj>
                </mc:Choice>
                <mc:Fallback>
                  <p:oleObj r:id="rId4" imgW="634680" imgH="634680" progId="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3838"/>
                          <a:ext cx="5760" cy="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7" name="Object 8"/>
            <p:cNvGraphicFramePr>
              <a:graphicFrameLocks noChangeAspect="1"/>
            </p:cNvGraphicFramePr>
            <p:nvPr/>
          </p:nvGraphicFramePr>
          <p:xfrm>
            <a:off x="5175" y="-119"/>
            <a:ext cx="468" cy="5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5" r:id="rId6" imgW="1028160" imgH="1188720" progId="">
                    <p:embed/>
                  </p:oleObj>
                </mc:Choice>
                <mc:Fallback>
                  <p:oleObj r:id="rId6" imgW="1028160" imgH="1188720" progId="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75" y="-119"/>
                          <a:ext cx="468" cy="5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32" name="Заголовок 1"/>
          <p:cNvSpPr txBox="1">
            <a:spLocks/>
          </p:cNvSpPr>
          <p:nvPr/>
        </p:nvSpPr>
        <p:spPr bwMode="auto">
          <a:xfrm>
            <a:off x="357158" y="1713645"/>
            <a:ext cx="8358246" cy="12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Перспективы развития государственной молодежной политики в Ханты-Мансийском </a:t>
            </a:r>
          </a:p>
          <a:p>
            <a:pPr algn="ctr"/>
            <a:r>
              <a:rPr lang="ru-RU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автономном округе – Югре</a:t>
            </a:r>
            <a:endParaRPr lang="ru-RU" sz="2000" b="1" i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3" name="TextBox 9"/>
          <p:cNvSpPr txBox="1">
            <a:spLocks noChangeArrowheads="1"/>
          </p:cNvSpPr>
          <p:nvPr/>
        </p:nvSpPr>
        <p:spPr bwMode="auto">
          <a:xfrm>
            <a:off x="3851920" y="4509120"/>
            <a:ext cx="498197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Тимкин Антон Евгеньевич, заместитель </a:t>
            </a:r>
            <a:r>
              <a:rPr lang="ru-RU" sz="20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директора </a:t>
            </a:r>
            <a:r>
              <a:rPr lang="ru-RU" sz="2000" b="1" i="1" dirty="0" err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Депобразования</a:t>
            </a:r>
            <a:r>
              <a:rPr lang="ru-RU" sz="20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и молодежи Югры </a:t>
            </a:r>
            <a:r>
              <a:rPr lang="ru-RU" sz="20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– начальник </a:t>
            </a:r>
            <a:r>
              <a:rPr lang="ru-RU" sz="20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управления молодежной политики, дополнительного образования </a:t>
            </a:r>
            <a:r>
              <a:rPr lang="ru-RU" sz="20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endParaRPr lang="ru-RU" sz="20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11" descr="герб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8890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0" y="1"/>
            <a:ext cx="9144000" cy="6719888"/>
            <a:chOff x="0" y="91"/>
            <a:chExt cx="5760" cy="4233"/>
          </a:xfrm>
        </p:grpSpPr>
        <p:graphicFrame>
          <p:nvGraphicFramePr>
            <p:cNvPr id="17410" name="Object 7"/>
            <p:cNvGraphicFramePr>
              <a:graphicFrameLocks noChangeAspect="1"/>
            </p:cNvGraphicFramePr>
            <p:nvPr/>
          </p:nvGraphicFramePr>
          <p:xfrm>
            <a:off x="0" y="3961"/>
            <a:ext cx="5760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227" r:id="rId6" imgW="634680" imgH="634680" progId="">
                    <p:embed/>
                  </p:oleObj>
                </mc:Choice>
                <mc:Fallback>
                  <p:oleObj r:id="rId6" imgW="634680" imgH="63468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3961"/>
                          <a:ext cx="5760" cy="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411" name="Object 8"/>
            <p:cNvGraphicFramePr>
              <a:graphicFrameLocks noChangeAspect="1"/>
            </p:cNvGraphicFramePr>
            <p:nvPr/>
          </p:nvGraphicFramePr>
          <p:xfrm>
            <a:off x="5175" y="91"/>
            <a:ext cx="468" cy="5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228" r:id="rId8" imgW="1028160" imgH="1188720" progId="">
                    <p:embed/>
                  </p:oleObj>
                </mc:Choice>
                <mc:Fallback>
                  <p:oleObj r:id="rId8" imgW="1028160" imgH="118872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75" y="91"/>
                          <a:ext cx="468" cy="5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415" name="Заголовок 2"/>
          <p:cNvSpPr txBox="1">
            <a:spLocks/>
          </p:cNvSpPr>
          <p:nvPr/>
        </p:nvSpPr>
        <p:spPr bwMode="auto">
          <a:xfrm>
            <a:off x="785786" y="548680"/>
            <a:ext cx="750099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ru-RU"/>
            </a:defPPr>
            <a:lvl1pPr algn="ctr">
              <a:defRPr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/>
              <a:t>Информация об организации комплексной профилактики преступлений, совершенных несовершеннолетними 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2910" y="214290"/>
            <a:ext cx="7786742" cy="276999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и молодежной </a:t>
            </a:r>
            <a:r>
              <a:rPr lang="ru-RU" sz="1200" b="1" dirty="0" smtClean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политики  Ханты-Мансийского 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автономного округа - Югры                                                                             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241713184"/>
              </p:ext>
            </p:extLst>
          </p:nvPr>
        </p:nvGraphicFramePr>
        <p:xfrm>
          <a:off x="251520" y="1628800"/>
          <a:ext cx="4156705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2040760158"/>
              </p:ext>
            </p:extLst>
          </p:nvPr>
        </p:nvGraphicFramePr>
        <p:xfrm>
          <a:off x="4572000" y="1628800"/>
          <a:ext cx="4197363" cy="4136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4102560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11" descr="герб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8913"/>
            <a:ext cx="875620" cy="954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468313" y="3854450"/>
            <a:ext cx="8424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2000" b="1">
              <a:solidFill>
                <a:srgbClr val="33CC33"/>
              </a:solidFill>
            </a:endParaRPr>
          </a:p>
        </p:txBody>
      </p:sp>
      <p:sp>
        <p:nvSpPr>
          <p:cNvPr id="203786" name="Rectangle 10"/>
          <p:cNvSpPr>
            <a:spLocks noChangeArrowheads="1"/>
          </p:cNvSpPr>
          <p:nvPr/>
        </p:nvSpPr>
        <p:spPr bwMode="auto">
          <a:xfrm>
            <a:off x="323850" y="5157788"/>
            <a:ext cx="57610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>
                <a:solidFill>
                  <a:srgbClr val="006600"/>
                </a:solidFill>
                <a:latin typeface="Bookman Old Style" pitchFamily="18" charset="0"/>
              </a:rPr>
              <a:t> </a:t>
            </a:r>
            <a:endParaRPr lang="ru-RU" sz="2200">
              <a:solidFill>
                <a:schemeClr val="accent2"/>
              </a:solidFill>
              <a:latin typeface="Bookman Old Style" pitchFamily="18" charset="0"/>
            </a:endParaRPr>
          </a:p>
        </p:txBody>
      </p:sp>
      <p:sp>
        <p:nvSpPr>
          <p:cNvPr id="44043" name="Text Box 12"/>
          <p:cNvSpPr txBox="1">
            <a:spLocks noChangeArrowheads="1"/>
          </p:cNvSpPr>
          <p:nvPr/>
        </p:nvSpPr>
        <p:spPr bwMode="auto">
          <a:xfrm>
            <a:off x="785786" y="2571744"/>
            <a:ext cx="7705725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Благодарю за внимание ! 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71538" y="214290"/>
            <a:ext cx="7202487" cy="369332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rgbClr val="2FBB2F"/>
                </a:solidFill>
                <a:latin typeface="Calibri" pitchFamily="34" charset="0"/>
              </a:rPr>
              <a:t>Д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епартамент образования и молодежной </a:t>
            </a:r>
            <a:r>
              <a:rPr lang="ru-RU" sz="1200" b="1" dirty="0" smtClean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политики Ханты-Мансийского 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автономного округа - Югры      </a:t>
            </a:r>
            <a:r>
              <a:rPr lang="ru-RU" b="1" dirty="0">
                <a:solidFill>
                  <a:srgbClr val="51D32D"/>
                </a:solidFill>
                <a:latin typeface="Calibri" pitchFamily="34" charset="0"/>
              </a:rPr>
              <a:t>                                                                       </a:t>
            </a:r>
          </a:p>
        </p:txBody>
      </p:sp>
      <p:graphicFrame>
        <p:nvGraphicFramePr>
          <p:cNvPr id="78852" name="Object 8"/>
          <p:cNvGraphicFramePr>
            <a:graphicFrameLocks noChangeAspect="1"/>
          </p:cNvGraphicFramePr>
          <p:nvPr/>
        </p:nvGraphicFramePr>
        <p:xfrm>
          <a:off x="8339138" y="0"/>
          <a:ext cx="804862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28" r:id="rId4" imgW="1028160" imgH="1188720" progId="">
                  <p:embed/>
                </p:oleObj>
              </mc:Choice>
              <mc:Fallback>
                <p:oleObj r:id="rId4" imgW="1028160" imgH="1188720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9138" y="0"/>
                        <a:ext cx="804862" cy="928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853" name="Object 7"/>
          <p:cNvGraphicFramePr>
            <a:graphicFrameLocks noChangeAspect="1"/>
          </p:cNvGraphicFramePr>
          <p:nvPr/>
        </p:nvGraphicFramePr>
        <p:xfrm>
          <a:off x="0" y="6215063"/>
          <a:ext cx="9144000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29" r:id="rId6" imgW="634680" imgH="634680" progId="">
                  <p:embed/>
                </p:oleObj>
              </mc:Choice>
              <mc:Fallback>
                <p:oleObj r:id="rId6" imgW="634680" imgH="63468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215063"/>
                        <a:ext cx="9144000" cy="523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03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8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5"/>
          <p:cNvSpPr txBox="1">
            <a:spLocks noChangeArrowheads="1"/>
          </p:cNvSpPr>
          <p:nvPr/>
        </p:nvSpPr>
        <p:spPr bwMode="auto">
          <a:xfrm>
            <a:off x="642910" y="214290"/>
            <a:ext cx="7786742" cy="276999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и молодежной </a:t>
            </a:r>
            <a:r>
              <a:rPr lang="ru-RU" sz="1200" b="1" dirty="0" smtClean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политики  Ханты-Мансийского 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автономного округа - Югры                                                                             </a:t>
            </a:r>
          </a:p>
        </p:txBody>
      </p:sp>
      <p:sp>
        <p:nvSpPr>
          <p:cNvPr id="1029" name="Rectangle 2"/>
          <p:cNvSpPr txBox="1">
            <a:spLocks noChangeArrowheads="1"/>
          </p:cNvSpPr>
          <p:nvPr/>
        </p:nvSpPr>
        <p:spPr bwMode="auto">
          <a:xfrm>
            <a:off x="539750" y="2852738"/>
            <a:ext cx="80645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2000" b="1">
              <a:solidFill>
                <a:schemeClr val="accent2"/>
              </a:solidFill>
              <a:latin typeface="Bookman Old Style" pitchFamily="18" charset="0"/>
            </a:endParaRPr>
          </a:p>
          <a:p>
            <a:pPr algn="ctr"/>
            <a:r>
              <a:rPr lang="ru-RU" sz="3200" b="1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ru-RU">
                <a:latin typeface="Bookman Old Style" pitchFamily="18" charset="0"/>
              </a:rPr>
              <a:t> </a:t>
            </a:r>
          </a:p>
        </p:txBody>
      </p:sp>
      <p:pic>
        <p:nvPicPr>
          <p:cNvPr id="1030" name="Picture 11" descr="герб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572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1" name="Group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-119"/>
            <a:chExt cx="5760" cy="4320"/>
          </a:xfrm>
        </p:grpSpPr>
        <p:graphicFrame>
          <p:nvGraphicFramePr>
            <p:cNvPr id="1026" name="Object 7"/>
            <p:cNvGraphicFramePr>
              <a:graphicFrameLocks noChangeAspect="1"/>
            </p:cNvGraphicFramePr>
            <p:nvPr/>
          </p:nvGraphicFramePr>
          <p:xfrm>
            <a:off x="0" y="3838"/>
            <a:ext cx="5760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312" r:id="rId4" imgW="634680" imgH="634680" progId="">
                    <p:embed/>
                  </p:oleObj>
                </mc:Choice>
                <mc:Fallback>
                  <p:oleObj r:id="rId4" imgW="634680" imgH="63468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3838"/>
                          <a:ext cx="5760" cy="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7" name="Object 8"/>
            <p:cNvGraphicFramePr>
              <a:graphicFrameLocks noChangeAspect="1"/>
            </p:cNvGraphicFramePr>
            <p:nvPr/>
          </p:nvGraphicFramePr>
          <p:xfrm>
            <a:off x="5175" y="-119"/>
            <a:ext cx="468" cy="5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313" r:id="rId6" imgW="1028160" imgH="1188720" progId="">
                    <p:embed/>
                  </p:oleObj>
                </mc:Choice>
                <mc:Fallback>
                  <p:oleObj r:id="rId6" imgW="1028160" imgH="118872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75" y="-119"/>
                          <a:ext cx="468" cy="5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32" name="Заголовок 1"/>
          <p:cNvSpPr txBox="1">
            <a:spLocks/>
          </p:cNvSpPr>
          <p:nvPr/>
        </p:nvSpPr>
        <p:spPr bwMode="auto">
          <a:xfrm>
            <a:off x="392877" y="933450"/>
            <a:ext cx="8358246" cy="3344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Государственная </a:t>
            </a:r>
            <a:r>
              <a:rPr lang="ru-RU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молодежная </a:t>
            </a:r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политика </a:t>
            </a:r>
            <a:r>
              <a:rPr lang="ru-RU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 направление деятельности Российской Федерации, представляющее собой систему мер нормативно-правового, финансово-экономического, организационно-управленческого, информационно-аналитического, кадрового и научного характера, реализуемых на основе взаимодействия с институтами гражданского общества и гражданами, активного межведомственного взаимодействия, направленных на гражданско-патриотическое и духовно-нравственное воспитание молодежи, расширение возможностей для эффективной самореализации молодежи и повышение уровня ее потенциала в целях достижения устойчивого социально-экономического развития, глобальной конкурентоспособности, национальной безопасности страны, а также упрочения ее лидерских позиций на мировой </a:t>
            </a:r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арене</a:t>
            </a:r>
            <a:endParaRPr lang="ru-RU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3" name="TextBox 9"/>
          <p:cNvSpPr txBox="1">
            <a:spLocks noChangeArrowheads="1"/>
          </p:cNvSpPr>
          <p:nvPr/>
        </p:nvSpPr>
        <p:spPr bwMode="auto">
          <a:xfrm>
            <a:off x="2807296" y="5085184"/>
            <a:ext cx="6336703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7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Распоряжение Правительства </a:t>
            </a:r>
            <a:r>
              <a:rPr lang="ru-RU" sz="17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</a:t>
            </a:r>
            <a:br>
              <a:rPr lang="ru-RU" sz="17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от 29.11.2014 </a:t>
            </a:r>
            <a:r>
              <a:rPr lang="ru-RU" sz="17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17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2403-р </a:t>
            </a:r>
            <a:r>
              <a:rPr lang="ru-RU" sz="17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7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Об утверждении Основ государственной молодежной политики Российской Федерации на период до 2025 года</a:t>
            </a:r>
            <a:r>
              <a:rPr lang="ru-RU" sz="17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7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5028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11" descr="герб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142875"/>
            <a:ext cx="928688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0" y="261937"/>
            <a:ext cx="9144000" cy="6596063"/>
            <a:chOff x="0" y="181"/>
            <a:chExt cx="5760" cy="4155"/>
          </a:xfrm>
        </p:grpSpPr>
        <p:graphicFrame>
          <p:nvGraphicFramePr>
            <p:cNvPr id="4098" name="Object 7"/>
            <p:cNvGraphicFramePr>
              <a:graphicFrameLocks noChangeAspect="1"/>
            </p:cNvGraphicFramePr>
            <p:nvPr/>
          </p:nvGraphicFramePr>
          <p:xfrm>
            <a:off x="0" y="4006"/>
            <a:ext cx="5760" cy="3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414" r:id="rId4" imgW="634680" imgH="634680" progId="">
                    <p:embed/>
                  </p:oleObj>
                </mc:Choice>
                <mc:Fallback>
                  <p:oleObj r:id="rId4" imgW="634680" imgH="63468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4006"/>
                          <a:ext cx="5760" cy="33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99" name="Object 8"/>
            <p:cNvGraphicFramePr>
              <a:graphicFrameLocks noChangeAspect="1"/>
            </p:cNvGraphicFramePr>
            <p:nvPr/>
          </p:nvGraphicFramePr>
          <p:xfrm>
            <a:off x="5175" y="181"/>
            <a:ext cx="507" cy="5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415" r:id="rId6" imgW="1028160" imgH="1188720" progId="">
                    <p:embed/>
                  </p:oleObj>
                </mc:Choice>
                <mc:Fallback>
                  <p:oleObj r:id="rId6" imgW="1028160" imgH="118872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75" y="181"/>
                          <a:ext cx="507" cy="5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" name="Заголовок 2"/>
          <p:cNvSpPr txBox="1">
            <a:spLocks/>
          </p:cNvSpPr>
          <p:nvPr/>
        </p:nvSpPr>
        <p:spPr>
          <a:xfrm>
            <a:off x="500063" y="857250"/>
            <a:ext cx="8229600" cy="108585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latin typeface="+mj-lt"/>
                <a:ea typeface="+mj-ea"/>
                <a:cs typeface="+mj-cs"/>
              </a:rPr>
              <a:t>         </a:t>
            </a:r>
            <a:endParaRPr lang="ru-RU" sz="40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105" name="Rectangle 4"/>
          <p:cNvSpPr>
            <a:spLocks noChangeArrowheads="1"/>
          </p:cNvSpPr>
          <p:nvPr/>
        </p:nvSpPr>
        <p:spPr bwMode="auto">
          <a:xfrm>
            <a:off x="0" y="0"/>
            <a:ext cx="77946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 algn="just"/>
            <a:r>
              <a:rPr lang="ru-RU" sz="1300">
                <a:cs typeface="Times New Roman" pitchFamily="18" charset="0"/>
              </a:rPr>
              <a:t>.  </a:t>
            </a:r>
            <a:endParaRPr lang="ru-RU"/>
          </a:p>
        </p:txBody>
      </p:sp>
      <p:sp>
        <p:nvSpPr>
          <p:cNvPr id="4106" name="Заголовок 2"/>
          <p:cNvSpPr txBox="1">
            <a:spLocks/>
          </p:cNvSpPr>
          <p:nvPr/>
        </p:nvSpPr>
        <p:spPr bwMode="auto">
          <a:xfrm>
            <a:off x="428596" y="285728"/>
            <a:ext cx="8388350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</a:pPr>
            <a:endParaRPr lang="ru-RU" b="1" dirty="0">
              <a:solidFill>
                <a:srgbClr val="000066"/>
              </a:solidFill>
            </a:endParaRPr>
          </a:p>
          <a:p>
            <a:pPr algn="ctr">
              <a:lnSpc>
                <a:spcPct val="80000"/>
              </a:lnSpc>
            </a:pPr>
            <a:endParaRPr lang="ru-RU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Инфраструктура государственной молодежной политики</a:t>
            </a:r>
            <a:endParaRPr lang="ru-RU" sz="20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42910" y="214290"/>
            <a:ext cx="7786742" cy="276999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и молодежной </a:t>
            </a:r>
            <a:r>
              <a:rPr lang="ru-RU" sz="1200" b="1" dirty="0" smtClean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политики  Ханты-Мансийского 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автономного округа - Югры                                                                             </a:t>
            </a:r>
          </a:p>
        </p:txBody>
      </p:sp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285720" y="1238563"/>
            <a:ext cx="850112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региональных ресурсных учреждения молодежной политики;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образовательных организаций высшего образования, в том числе 2 федерального уровня;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профессиональных образовательных организаций;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 муниципальных учреждения молодежной политики; 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136 клубов и кружков по техническим видам спорта;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176 организаций дополнительного образования;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188 историко-патриотических, героико-патриотических и военно-патриотических музеев;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774 клуба, центра патриотической направленности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1213 детских и молодежных общественных объединений;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6 551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кружок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секция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базе общеобразовательных организаций.</a:t>
            </a:r>
          </a:p>
        </p:txBody>
      </p:sp>
      <p:pic>
        <p:nvPicPr>
          <p:cNvPr id="79885" name="Picture 13" descr="http://www.siapress.ru/images/news/main/36875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3817314"/>
            <a:ext cx="3091861" cy="1947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886" name="Picture 14" descr="C:\Users\SynchevskijAA\Pictures\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580" y="4149080"/>
            <a:ext cx="2830629" cy="2163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889" name="Picture 17" descr="C:\Users\SynchevskijAA\Pictures\944611_578294275560082_1486077565_n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211" y="3793108"/>
            <a:ext cx="2896554" cy="2156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2311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11" descr="герб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8890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0" y="1"/>
            <a:ext cx="9144000" cy="6719888"/>
            <a:chOff x="0" y="91"/>
            <a:chExt cx="5760" cy="4233"/>
          </a:xfrm>
        </p:grpSpPr>
        <p:graphicFrame>
          <p:nvGraphicFramePr>
            <p:cNvPr id="17410" name="Object 7"/>
            <p:cNvGraphicFramePr>
              <a:graphicFrameLocks noChangeAspect="1"/>
            </p:cNvGraphicFramePr>
            <p:nvPr/>
          </p:nvGraphicFramePr>
          <p:xfrm>
            <a:off x="0" y="3961"/>
            <a:ext cx="5760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8338" r:id="rId5" imgW="634680" imgH="634680" progId="">
                    <p:embed/>
                  </p:oleObj>
                </mc:Choice>
                <mc:Fallback>
                  <p:oleObj r:id="rId5" imgW="634680" imgH="63468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3961"/>
                          <a:ext cx="5760" cy="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411" name="Object 8"/>
            <p:cNvGraphicFramePr>
              <a:graphicFrameLocks noChangeAspect="1"/>
            </p:cNvGraphicFramePr>
            <p:nvPr/>
          </p:nvGraphicFramePr>
          <p:xfrm>
            <a:off x="5175" y="91"/>
            <a:ext cx="468" cy="5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8339" r:id="rId7" imgW="1028160" imgH="1188720" progId="">
                    <p:embed/>
                  </p:oleObj>
                </mc:Choice>
                <mc:Fallback>
                  <p:oleObj r:id="rId7" imgW="1028160" imgH="118872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75" y="91"/>
                          <a:ext cx="468" cy="5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415" name="Заголовок 2"/>
          <p:cNvSpPr txBox="1">
            <a:spLocks/>
          </p:cNvSpPr>
          <p:nvPr/>
        </p:nvSpPr>
        <p:spPr bwMode="auto">
          <a:xfrm>
            <a:off x="785786" y="764704"/>
            <a:ext cx="750099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ru-RU"/>
            </a:defPPr>
            <a:lvl1pPr algn="ctr">
              <a:defRPr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sz="2000" dirty="0" smtClean="0"/>
              <a:t>Информация о количестве уклонистов от службы в армии</a:t>
            </a:r>
            <a:endParaRPr lang="ru-RU" sz="2000" dirty="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2910" y="214290"/>
            <a:ext cx="7786742" cy="276999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и молодежной </a:t>
            </a:r>
            <a:r>
              <a:rPr lang="ru-RU" sz="1200" b="1" dirty="0" smtClean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политики  Ханты-Мансийского 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автономного округа - Югры                                                                             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529301664"/>
              </p:ext>
            </p:extLst>
          </p:nvPr>
        </p:nvGraphicFramePr>
        <p:xfrm>
          <a:off x="324321" y="1628800"/>
          <a:ext cx="4211960" cy="3688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672232794"/>
              </p:ext>
            </p:extLst>
          </p:nvPr>
        </p:nvGraphicFramePr>
        <p:xfrm>
          <a:off x="4572000" y="1628800"/>
          <a:ext cx="4392488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:p14="http://schemas.microsoft.com/office/powerpoint/2010/main" val="10608005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11" descr="герб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8890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0" y="1"/>
            <a:ext cx="9144000" cy="6719888"/>
            <a:chOff x="0" y="91"/>
            <a:chExt cx="5760" cy="4233"/>
          </a:xfrm>
        </p:grpSpPr>
        <p:graphicFrame>
          <p:nvGraphicFramePr>
            <p:cNvPr id="17410" name="Object 7"/>
            <p:cNvGraphicFramePr>
              <a:graphicFrameLocks noChangeAspect="1"/>
            </p:cNvGraphicFramePr>
            <p:nvPr/>
          </p:nvGraphicFramePr>
          <p:xfrm>
            <a:off x="0" y="3961"/>
            <a:ext cx="5760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9356" r:id="rId5" imgW="634680" imgH="634680" progId="">
                    <p:embed/>
                  </p:oleObj>
                </mc:Choice>
                <mc:Fallback>
                  <p:oleObj r:id="rId5" imgW="634680" imgH="63468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3961"/>
                          <a:ext cx="5760" cy="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411" name="Object 8"/>
            <p:cNvGraphicFramePr>
              <a:graphicFrameLocks noChangeAspect="1"/>
            </p:cNvGraphicFramePr>
            <p:nvPr/>
          </p:nvGraphicFramePr>
          <p:xfrm>
            <a:off x="5175" y="91"/>
            <a:ext cx="468" cy="5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9357" r:id="rId7" imgW="1028160" imgH="1188720" progId="">
                    <p:embed/>
                  </p:oleObj>
                </mc:Choice>
                <mc:Fallback>
                  <p:oleObj r:id="rId7" imgW="1028160" imgH="118872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75" y="91"/>
                          <a:ext cx="468" cy="5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415" name="Заголовок 2"/>
          <p:cNvSpPr txBox="1">
            <a:spLocks/>
          </p:cNvSpPr>
          <p:nvPr/>
        </p:nvSpPr>
        <p:spPr bwMode="auto">
          <a:xfrm>
            <a:off x="785786" y="548680"/>
            <a:ext cx="750099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ru-RU"/>
            </a:defPPr>
            <a:lvl1pPr algn="ctr">
              <a:defRPr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2910" y="214290"/>
            <a:ext cx="7786742" cy="276999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и молодежной </a:t>
            </a:r>
            <a:r>
              <a:rPr lang="ru-RU" sz="1200" b="1" dirty="0" smtClean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политики  Ханты-Мансийского 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автономного округа - Югры                                                                             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818724" y="7605464"/>
            <a:ext cx="936104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tx1"/>
                </a:solidFill>
              </a:rPr>
              <a:t>882</a:t>
            </a: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2174871368"/>
              </p:ext>
            </p:extLst>
          </p:nvPr>
        </p:nvGraphicFramePr>
        <p:xfrm>
          <a:off x="1094716" y="968376"/>
          <a:ext cx="7005675" cy="48807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18082256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11" descr="герб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8890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0" y="1"/>
            <a:ext cx="9144000" cy="6719888"/>
            <a:chOff x="0" y="91"/>
            <a:chExt cx="5760" cy="4233"/>
          </a:xfrm>
        </p:grpSpPr>
        <p:graphicFrame>
          <p:nvGraphicFramePr>
            <p:cNvPr id="17410" name="Object 7"/>
            <p:cNvGraphicFramePr>
              <a:graphicFrameLocks noChangeAspect="1"/>
            </p:cNvGraphicFramePr>
            <p:nvPr/>
          </p:nvGraphicFramePr>
          <p:xfrm>
            <a:off x="0" y="3961"/>
            <a:ext cx="5760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0380" r:id="rId5" imgW="634680" imgH="634680" progId="">
                    <p:embed/>
                  </p:oleObj>
                </mc:Choice>
                <mc:Fallback>
                  <p:oleObj r:id="rId5" imgW="634680" imgH="63468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3961"/>
                          <a:ext cx="5760" cy="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411" name="Object 8"/>
            <p:cNvGraphicFramePr>
              <a:graphicFrameLocks noChangeAspect="1"/>
            </p:cNvGraphicFramePr>
            <p:nvPr/>
          </p:nvGraphicFramePr>
          <p:xfrm>
            <a:off x="5175" y="91"/>
            <a:ext cx="468" cy="5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0381" r:id="rId7" imgW="1028160" imgH="1188720" progId="">
                    <p:embed/>
                  </p:oleObj>
                </mc:Choice>
                <mc:Fallback>
                  <p:oleObj r:id="rId7" imgW="1028160" imgH="118872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75" y="91"/>
                          <a:ext cx="468" cy="5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415" name="Заголовок 2"/>
          <p:cNvSpPr txBox="1">
            <a:spLocks/>
          </p:cNvSpPr>
          <p:nvPr/>
        </p:nvSpPr>
        <p:spPr bwMode="auto">
          <a:xfrm>
            <a:off x="785786" y="764704"/>
            <a:ext cx="750099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ru-RU"/>
            </a:defPPr>
            <a:lvl1pPr algn="ctr">
              <a:defRPr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sz="2000" dirty="0" smtClean="0"/>
              <a:t>КАДЕТСТВО ЮГРЫ</a:t>
            </a:r>
            <a:endParaRPr lang="ru-RU" sz="2000" dirty="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2910" y="214290"/>
            <a:ext cx="7786742" cy="276999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и молодежной </a:t>
            </a:r>
            <a:r>
              <a:rPr lang="ru-RU" sz="1200" b="1" dirty="0" smtClean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политики  Ханты-Мансийского 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автономного округа - Югры                                                                             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864060488"/>
              </p:ext>
            </p:extLst>
          </p:nvPr>
        </p:nvGraphicFramePr>
        <p:xfrm>
          <a:off x="642910" y="1412776"/>
          <a:ext cx="823379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41805541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11" descr="герб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8890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0" y="1"/>
            <a:ext cx="9144000" cy="6719888"/>
            <a:chOff x="0" y="91"/>
            <a:chExt cx="5760" cy="4233"/>
          </a:xfrm>
        </p:grpSpPr>
        <p:graphicFrame>
          <p:nvGraphicFramePr>
            <p:cNvPr id="17410" name="Object 7"/>
            <p:cNvGraphicFramePr>
              <a:graphicFrameLocks noChangeAspect="1"/>
            </p:cNvGraphicFramePr>
            <p:nvPr/>
          </p:nvGraphicFramePr>
          <p:xfrm>
            <a:off x="0" y="3961"/>
            <a:ext cx="5760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396" r:id="rId5" imgW="634680" imgH="634680" progId="">
                    <p:embed/>
                  </p:oleObj>
                </mc:Choice>
                <mc:Fallback>
                  <p:oleObj r:id="rId5" imgW="634680" imgH="63468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3961"/>
                          <a:ext cx="5760" cy="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411" name="Object 8"/>
            <p:cNvGraphicFramePr>
              <a:graphicFrameLocks noChangeAspect="1"/>
            </p:cNvGraphicFramePr>
            <p:nvPr/>
          </p:nvGraphicFramePr>
          <p:xfrm>
            <a:off x="5175" y="91"/>
            <a:ext cx="468" cy="5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397" r:id="rId7" imgW="1028160" imgH="1188720" progId="">
                    <p:embed/>
                  </p:oleObj>
                </mc:Choice>
                <mc:Fallback>
                  <p:oleObj r:id="rId7" imgW="1028160" imgH="118872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75" y="91"/>
                          <a:ext cx="468" cy="5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2910" y="214290"/>
            <a:ext cx="7786742" cy="276999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и молодежной </a:t>
            </a:r>
            <a:r>
              <a:rPr lang="ru-RU" sz="1200" b="1" dirty="0" smtClean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политики  Ханты-Мансийского 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автономного округа - Югры                                                                             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002306143"/>
              </p:ext>
            </p:extLst>
          </p:nvPr>
        </p:nvGraphicFramePr>
        <p:xfrm>
          <a:off x="444500" y="1397000"/>
          <a:ext cx="7985152" cy="4624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646422" y="3501008"/>
            <a:ext cx="1501733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chemeClr val="tx1"/>
                </a:solidFill>
              </a:rPr>
              <a:t>  </a:t>
            </a:r>
            <a:r>
              <a:rPr lang="ru-RU" sz="2300" b="1" dirty="0" smtClean="0">
                <a:solidFill>
                  <a:schemeClr val="tx1"/>
                </a:solidFill>
              </a:rPr>
              <a:t>160 ССО</a:t>
            </a:r>
            <a:endParaRPr lang="ru-RU" sz="23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555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11" descr="герб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8890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0" y="1"/>
            <a:ext cx="9144000" cy="6719888"/>
            <a:chOff x="0" y="91"/>
            <a:chExt cx="5760" cy="4233"/>
          </a:xfrm>
        </p:grpSpPr>
        <p:graphicFrame>
          <p:nvGraphicFramePr>
            <p:cNvPr id="17410" name="Object 7"/>
            <p:cNvGraphicFramePr>
              <a:graphicFrameLocks noChangeAspect="1"/>
            </p:cNvGraphicFramePr>
            <p:nvPr/>
          </p:nvGraphicFramePr>
          <p:xfrm>
            <a:off x="0" y="3961"/>
            <a:ext cx="5760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438" r:id="rId5" imgW="634680" imgH="634680" progId="">
                    <p:embed/>
                  </p:oleObj>
                </mc:Choice>
                <mc:Fallback>
                  <p:oleObj r:id="rId5" imgW="634680" imgH="63468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3961"/>
                          <a:ext cx="5760" cy="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411" name="Object 8"/>
            <p:cNvGraphicFramePr>
              <a:graphicFrameLocks noChangeAspect="1"/>
            </p:cNvGraphicFramePr>
            <p:nvPr/>
          </p:nvGraphicFramePr>
          <p:xfrm>
            <a:off x="5175" y="91"/>
            <a:ext cx="468" cy="5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439" r:id="rId7" imgW="1028160" imgH="1188720" progId="">
                    <p:embed/>
                  </p:oleObj>
                </mc:Choice>
                <mc:Fallback>
                  <p:oleObj r:id="rId7" imgW="1028160" imgH="118872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75" y="91"/>
                          <a:ext cx="468" cy="5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415" name="Заголовок 2"/>
          <p:cNvSpPr txBox="1">
            <a:spLocks/>
          </p:cNvSpPr>
          <p:nvPr/>
        </p:nvSpPr>
        <p:spPr bwMode="auto">
          <a:xfrm>
            <a:off x="785786" y="548680"/>
            <a:ext cx="750099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ru-RU"/>
            </a:defPPr>
            <a:lvl1pPr algn="ctr">
              <a:defRPr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sz="2000" dirty="0" smtClean="0"/>
              <a:t>Целевые показатели по развитию  сектора дополнительного образования и профориентации по инженерно-техническим профессиям до 2020 года</a:t>
            </a:r>
            <a:endParaRPr lang="ru-RU" sz="2000" dirty="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2910" y="214290"/>
            <a:ext cx="7786742" cy="276999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и молодежной </a:t>
            </a:r>
            <a:r>
              <a:rPr lang="ru-RU" sz="1200" b="1" dirty="0" smtClean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политики  Ханты-Мансийского 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автономного округа - Югры                                                                             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484358917"/>
              </p:ext>
            </p:extLst>
          </p:nvPr>
        </p:nvGraphicFramePr>
        <p:xfrm>
          <a:off x="642910" y="1844824"/>
          <a:ext cx="7889530" cy="4208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166447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11" descr="герб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8890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0" y="1"/>
            <a:ext cx="9144000" cy="6719888"/>
            <a:chOff x="0" y="91"/>
            <a:chExt cx="5760" cy="4233"/>
          </a:xfrm>
        </p:grpSpPr>
        <p:graphicFrame>
          <p:nvGraphicFramePr>
            <p:cNvPr id="17410" name="Object 7"/>
            <p:cNvGraphicFramePr>
              <a:graphicFrameLocks noChangeAspect="1"/>
            </p:cNvGraphicFramePr>
            <p:nvPr/>
          </p:nvGraphicFramePr>
          <p:xfrm>
            <a:off x="0" y="3961"/>
            <a:ext cx="5760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6300" r:id="rId5" imgW="634680" imgH="634680" progId="">
                    <p:embed/>
                  </p:oleObj>
                </mc:Choice>
                <mc:Fallback>
                  <p:oleObj r:id="rId5" imgW="634680" imgH="63468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3961"/>
                          <a:ext cx="5760" cy="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411" name="Object 8"/>
            <p:cNvGraphicFramePr>
              <a:graphicFrameLocks noChangeAspect="1"/>
            </p:cNvGraphicFramePr>
            <p:nvPr/>
          </p:nvGraphicFramePr>
          <p:xfrm>
            <a:off x="5175" y="91"/>
            <a:ext cx="468" cy="5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6301" r:id="rId7" imgW="1028160" imgH="1188720" progId="">
                    <p:embed/>
                  </p:oleObj>
                </mc:Choice>
                <mc:Fallback>
                  <p:oleObj r:id="rId7" imgW="1028160" imgH="118872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75" y="91"/>
                          <a:ext cx="468" cy="5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415" name="Заголовок 2"/>
          <p:cNvSpPr txBox="1">
            <a:spLocks/>
          </p:cNvSpPr>
          <p:nvPr/>
        </p:nvSpPr>
        <p:spPr bwMode="auto">
          <a:xfrm>
            <a:off x="821505" y="644339"/>
            <a:ext cx="750099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ru-RU"/>
            </a:defPPr>
            <a:lvl1pPr algn="ctr">
              <a:defRPr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sz="2100" dirty="0" smtClean="0"/>
              <a:t>Доля молодежи, вовлеченная в систему физической культуры и спорта</a:t>
            </a:r>
            <a:endParaRPr lang="ru-RU" sz="2100" dirty="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2910" y="214290"/>
            <a:ext cx="7786742" cy="276999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и молодежной </a:t>
            </a:r>
            <a:r>
              <a:rPr lang="ru-RU" sz="1200" b="1" dirty="0" smtClean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политики  Ханты-Мансийского 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автономного округа - Югры                                                                             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599372426"/>
              </p:ext>
            </p:extLst>
          </p:nvPr>
        </p:nvGraphicFramePr>
        <p:xfrm>
          <a:off x="1248085" y="1556792"/>
          <a:ext cx="657639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21884317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4406</TotalTime>
  <Words>469</Words>
  <Application>Microsoft Office PowerPoint</Application>
  <PresentationFormat>Экран (4:3)</PresentationFormat>
  <Paragraphs>86</Paragraphs>
  <Slides>11</Slides>
  <Notes>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Сынчевский А. А.</cp:lastModifiedBy>
  <cp:revision>510</cp:revision>
  <cp:lastPrinted>2016-03-26T15:15:51Z</cp:lastPrinted>
  <dcterms:modified xsi:type="dcterms:W3CDTF">2016-03-26T16:24:43Z</dcterms:modified>
</cp:coreProperties>
</file>